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67" r:id="rId4"/>
    <p:sldMasterId id="2147483955" r:id="rId5"/>
    <p:sldMasterId id="2147483964" r:id="rId6"/>
    <p:sldMasterId id="2147484052" r:id="rId7"/>
  </p:sldMasterIdLst>
  <p:notesMasterIdLst>
    <p:notesMasterId r:id="rId17"/>
  </p:notesMasterIdLst>
  <p:handoutMasterIdLst>
    <p:handoutMasterId r:id="rId18"/>
  </p:handoutMasterIdLst>
  <p:sldIdLst>
    <p:sldId id="4364" r:id="rId8"/>
    <p:sldId id="4367" r:id="rId9"/>
    <p:sldId id="4371" r:id="rId10"/>
    <p:sldId id="4370" r:id="rId11"/>
    <p:sldId id="4372" r:id="rId12"/>
    <p:sldId id="4373" r:id="rId13"/>
    <p:sldId id="4374" r:id="rId14"/>
    <p:sldId id="4375" r:id="rId15"/>
    <p:sldId id="4368" r:id="rId16"/>
  </p:sldIdLst>
  <p:sldSz cx="12192000" cy="6858000"/>
  <p:notesSz cx="7315200" cy="9601200"/>
  <p:defaultTextStyle>
    <a:defPPr>
      <a:defRPr lang="en-US"/>
    </a:defPPr>
    <a:lvl1pPr marL="0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3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0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86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33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79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26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72" algn="l" defTabSz="91429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orient="horz" userDrawn="1">
          <p15:clr>
            <a:srgbClr val="A4A3A4"/>
          </p15:clr>
        </p15:guide>
        <p15:guide id="3" orient="horz" pos="585" userDrawn="1">
          <p15:clr>
            <a:srgbClr val="A4A3A4"/>
          </p15:clr>
        </p15:guide>
        <p15:guide id="4" orient="horz" pos="3770" userDrawn="1">
          <p15:clr>
            <a:srgbClr val="A4A3A4"/>
          </p15:clr>
        </p15:guide>
        <p15:guide id="5" orient="horz" pos="150" userDrawn="1">
          <p15:clr>
            <a:srgbClr val="A4A3A4"/>
          </p15:clr>
        </p15:guide>
        <p15:guide id="6" pos="4536" userDrawn="1">
          <p15:clr>
            <a:srgbClr val="A4A3A4"/>
          </p15:clr>
        </p15:guide>
        <p15:guide id="7" pos="1860" userDrawn="1">
          <p15:clr>
            <a:srgbClr val="A4A3A4"/>
          </p15:clr>
        </p15:guide>
        <p15:guide id="8" pos="4713" userDrawn="1">
          <p15:clr>
            <a:srgbClr val="A4A3A4"/>
          </p15:clr>
        </p15:guide>
        <p15:guide id="9" pos="1685" userDrawn="1">
          <p15:clr>
            <a:srgbClr val="A4A3A4"/>
          </p15:clr>
        </p15:guide>
        <p15:guide id="10" pos="288" userDrawn="1">
          <p15:clr>
            <a:srgbClr val="A4A3A4"/>
          </p15:clr>
        </p15:guide>
        <p15:guide id="11" pos="74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 userDrawn="1">
          <p15:clr>
            <a:srgbClr val="A4A3A4"/>
          </p15:clr>
        </p15:guide>
        <p15:guide id="2" pos="2254" userDrawn="1">
          <p15:clr>
            <a:srgbClr val="A4A3A4"/>
          </p15:clr>
        </p15:guide>
        <p15:guide id="3" pos="230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lahuddin Khawaja" initials="SK" lastIdx="1" clrIdx="0">
    <p:extLst>
      <p:ext uri="{19B8F6BF-5375-455C-9EA6-DF929625EA0E}">
        <p15:presenceInfo xmlns:p15="http://schemas.microsoft.com/office/powerpoint/2012/main" userId="681a8fe8f78b931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4500"/>
    <a:srgbClr val="F5F5F5"/>
    <a:srgbClr val="FFFFFF"/>
    <a:srgbClr val="564EC4"/>
    <a:srgbClr val="211D57"/>
    <a:srgbClr val="23303D"/>
    <a:srgbClr val="455D39"/>
    <a:srgbClr val="000000"/>
    <a:srgbClr val="8A989C"/>
    <a:srgbClr val="AD63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162" autoAdjust="0"/>
    <p:restoredTop sz="95937" autoAdjust="0"/>
  </p:normalViewPr>
  <p:slideViewPr>
    <p:cSldViewPr>
      <p:cViewPr varScale="1">
        <p:scale>
          <a:sx n="73" d="100"/>
          <a:sy n="73" d="100"/>
        </p:scale>
        <p:origin x="288" y="72"/>
      </p:cViewPr>
      <p:guideLst>
        <p:guide orient="horz" pos="1536"/>
        <p:guide orient="horz"/>
        <p:guide orient="horz" pos="585"/>
        <p:guide orient="horz" pos="3770"/>
        <p:guide orient="horz" pos="150"/>
        <p:guide pos="4536"/>
        <p:guide pos="1860"/>
        <p:guide pos="4713"/>
        <p:guide pos="1685"/>
        <p:guide pos="288"/>
        <p:guide pos="74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>
        <p:guide orient="horz" pos="3024"/>
        <p:guide pos="225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8" y="0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/>
          <a:lstStyle>
            <a:lvl1pPr algn="r">
              <a:defRPr sz="1200"/>
            </a:lvl1pPr>
          </a:lstStyle>
          <a:p>
            <a:fld id="{17975583-1A01-425B-B032-B75FA91062A1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172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8" y="9119172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 anchor="b"/>
          <a:lstStyle>
            <a:lvl1pPr algn="r">
              <a:defRPr sz="1200"/>
            </a:lvl1pPr>
          </a:lstStyle>
          <a:p>
            <a:fld id="{F5D3CA4B-73B7-4EF1-A73F-DE5C839728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5550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4.svg>
</file>

<file path=ppt/media/image5.png>
</file>

<file path=ppt/media/image6.png>
</file>

<file path=ppt/media/image6.svg>
</file>

<file path=ppt/media/image7.png>
</file>

<file path=ppt/media/image8.jpeg>
</file>

<file path=ppt/media/image8.sv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8" y="0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/>
          <a:lstStyle>
            <a:lvl1pPr algn="r">
              <a:defRPr sz="1200"/>
            </a:lvl1pPr>
          </a:lstStyle>
          <a:p>
            <a:fld id="{BD315866-A2B6-4C58-97DF-846882C2DCCB}" type="datetimeFigureOut">
              <a:rPr lang="en-US" smtClean="0"/>
              <a:pPr/>
              <a:t>1/9/2022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19138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079" tIns="47540" rIns="95079" bIns="4754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1231"/>
            <a:ext cx="5852160" cy="4320213"/>
          </a:xfrm>
          <a:prstGeom prst="rect">
            <a:avLst/>
          </a:prstGeom>
        </p:spPr>
        <p:txBody>
          <a:bodyPr vert="horz" lIns="95079" tIns="47540" rIns="95079" bIns="475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172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8" y="9119172"/>
            <a:ext cx="3169920" cy="480389"/>
          </a:xfrm>
          <a:prstGeom prst="rect">
            <a:avLst/>
          </a:prstGeom>
        </p:spPr>
        <p:txBody>
          <a:bodyPr vert="horz" lIns="95079" tIns="47540" rIns="95079" bIns="47540" rtlCol="0" anchor="b"/>
          <a:lstStyle>
            <a:lvl1pPr algn="r">
              <a:defRPr sz="1200"/>
            </a:lvl1pPr>
          </a:lstStyle>
          <a:p>
            <a:fld id="{89A55910-172B-402F-BEF1-E6D9451CFD1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270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46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93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440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86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733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79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26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72" algn="l" defTabSz="91429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5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93385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6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D1D79FC7-F70C-4A9C-A252-7D9F816422C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426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90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18693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563880"/>
            <a:ext cx="10972800" cy="731520"/>
          </a:xfrm>
        </p:spPr>
        <p:txBody>
          <a:bodyPr vert="horz" lIns="0" tIns="45714" rIns="0" bIns="45714" rtlCol="0" anchor="ctr">
            <a:noAutofit/>
          </a:bodyPr>
          <a:lstStyle>
            <a:lvl1pPr algn="l">
              <a:defRPr lang="en-US" sz="4800" dirty="0">
                <a:latin typeface="Source Sans Pro" panose="020B0503030403020204" pitchFamily="34" charset="0"/>
              </a:defRPr>
            </a:lvl1pPr>
          </a:lstStyle>
          <a:p>
            <a:pPr lvl="0" algn="ctr"/>
            <a:r>
              <a:rPr lang="en-US" dirty="0"/>
              <a:t>Slide title 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xmlns="" id="{F3593941-C2B5-4674-90E9-09E10EC71F71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56633" y="6568062"/>
            <a:ext cx="146304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rIns="0">
            <a:spAutoFit/>
          </a:bodyPr>
          <a:lstStyle/>
          <a:p>
            <a:pPr algn="l" rt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800" kern="1200" spc="50" baseline="0" dirty="0">
                <a:solidFill>
                  <a:srgbClr val="FF8B8B"/>
                </a:solidFill>
                <a:latin typeface="Selawik Light" panose="020B0502040204020203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Kraken IPO Roadshow</a:t>
            </a:r>
          </a:p>
        </p:txBody>
      </p:sp>
    </p:spTree>
    <p:extLst>
      <p:ext uri="{BB962C8B-B14F-4D97-AF65-F5344CB8AC3E}">
        <p14:creationId xmlns:p14="http://schemas.microsoft.com/office/powerpoint/2010/main" val="31411608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HREE COLUMNS + INFOGRAPH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5166600" y="4833433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7751333" y="4853067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2581849" y="4826300"/>
            <a:ext cx="1858800" cy="6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3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4711992" y="46711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7296741" y="4697933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2127259" y="4671167"/>
            <a:ext cx="2768000" cy="2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"/>
              <a:buNone/>
              <a:defRPr sz="1333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415600" y="859400"/>
            <a:ext cx="11360800" cy="80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"/>
              <a:buNone/>
              <a:defRPr sz="4000" b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6933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185646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7171CC2E-3702-4C24-B792-E05A4B42FD2F}"/>
              </a:ext>
            </a:extLst>
          </p:cNvPr>
          <p:cNvSpPr/>
          <p:nvPr userDrawn="1"/>
        </p:nvSpPr>
        <p:spPr>
          <a:xfrm>
            <a:off x="7442200" y="0"/>
            <a:ext cx="4749800" cy="689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xmlns="" id="{4714A812-3485-4EDE-922E-EE28D244DBB4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xmlns="" id="{F0E2F8CB-7913-4AA8-89A3-41345AE785C4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9C8FE85B-8523-45F4-8A31-4F14D34CF16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57F8FEB7-AA52-4F79-841B-BE411E90F500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155B8E79-5BBE-41A4-A873-16A364EB2DEA}"/>
              </a:ext>
            </a:extLst>
          </p:cNvPr>
          <p:cNvSpPr/>
          <p:nvPr userDrawn="1"/>
        </p:nvSpPr>
        <p:spPr>
          <a:xfrm>
            <a:off x="-979806" y="1084852"/>
            <a:ext cx="4378961" cy="246977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r">
              <a:lnSpc>
                <a:spcPct val="78000"/>
              </a:lnSpc>
            </a:pP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b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Want</a:t>
            </a:r>
          </a:p>
          <a:p>
            <a:pPr lvl="0" algn="r">
              <a:lnSpc>
                <a:spcPct val="78000"/>
              </a:lnSpc>
            </a:pP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CB565C46-7B50-4CC4-A240-1A63962197D5}"/>
              </a:ext>
            </a:extLst>
          </p:cNvPr>
          <p:cNvSpPr/>
          <p:nvPr userDrawn="1"/>
        </p:nvSpPr>
        <p:spPr>
          <a:xfrm>
            <a:off x="7898356" y="2126093"/>
            <a:ext cx="41793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12788"/>
            <a:r>
              <a:rPr lang="en-US" sz="3200" b="1" cap="all">
                <a:solidFill>
                  <a:schemeClr val="bg1"/>
                </a:solidFill>
                <a:latin typeface="+mj-lt"/>
              </a:rPr>
              <a:t>Optimize </a:t>
            </a:r>
            <a:br>
              <a:rPr lang="en-US" sz="3200" b="1" cap="all">
                <a:solidFill>
                  <a:schemeClr val="bg1"/>
                </a:solidFill>
                <a:latin typeface="+mj-lt"/>
              </a:rPr>
            </a:br>
            <a:r>
              <a:rPr lang="en-US" sz="3200" b="1" cap="all">
                <a:solidFill>
                  <a:schemeClr val="bg1"/>
                </a:solidFill>
                <a:latin typeface="+mj-lt"/>
              </a:rPr>
              <a:t>my liquidity</a:t>
            </a:r>
          </a:p>
          <a:p>
            <a:pPr marL="712788"/>
            <a:r>
              <a:rPr lang="en-US" sz="3200" b="1" cap="all">
                <a:solidFill>
                  <a:schemeClr val="bg1"/>
                </a:solidFill>
                <a:latin typeface="+mj-lt"/>
              </a:rPr>
              <a:t>management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xmlns="" id="{AEAF4467-821A-40AF-87AB-42E821E1D9C5}"/>
              </a:ext>
            </a:extLst>
          </p:cNvPr>
          <p:cNvGrpSpPr/>
          <p:nvPr userDrawn="1"/>
        </p:nvGrpSpPr>
        <p:grpSpPr>
          <a:xfrm>
            <a:off x="7938425" y="1408178"/>
            <a:ext cx="703796" cy="568604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44" name="Freeform 552">
              <a:extLst>
                <a:ext uri="{FF2B5EF4-FFF2-40B4-BE49-F238E27FC236}">
                  <a16:creationId xmlns:a16="http://schemas.microsoft.com/office/drawing/2014/main" xmlns="" id="{AC065E79-2B0A-43CF-BE6A-4D9B5F4C3E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553">
              <a:extLst>
                <a:ext uri="{FF2B5EF4-FFF2-40B4-BE49-F238E27FC236}">
                  <a16:creationId xmlns:a16="http://schemas.microsoft.com/office/drawing/2014/main" xmlns="" id="{9B1C79F5-5628-4BD6-A48A-D6060C7C8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554">
              <a:extLst>
                <a:ext uri="{FF2B5EF4-FFF2-40B4-BE49-F238E27FC236}">
                  <a16:creationId xmlns:a16="http://schemas.microsoft.com/office/drawing/2014/main" xmlns="" id="{DA9A7954-980B-4D8D-9A3B-35E84279C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pic>
        <p:nvPicPr>
          <p:cNvPr id="47" name="Graphique 46">
            <a:extLst>
              <a:ext uri="{FF2B5EF4-FFF2-40B4-BE49-F238E27FC236}">
                <a16:creationId xmlns:a16="http://schemas.microsoft.com/office/drawing/2014/main" xmlns="" id="{BD68D8FD-AFD3-4F99-89A8-43A17C9D46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67663" y="6403830"/>
            <a:ext cx="1133992" cy="234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AADFA8F8-E0FB-4943-AF45-49DDD0DD6339}"/>
              </a:ext>
            </a:extLst>
          </p:cNvPr>
          <p:cNvSpPr/>
          <p:nvPr userDrawn="1"/>
        </p:nvSpPr>
        <p:spPr>
          <a:xfrm>
            <a:off x="7412018" y="3667766"/>
            <a:ext cx="3556264" cy="684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latin typeface="+mj-lt"/>
            </a:endParaRPr>
          </a:p>
        </p:txBody>
      </p:sp>
      <p:pic>
        <p:nvPicPr>
          <p:cNvPr id="49" name="Image 48" descr="Une image contenant personne, tenant, homme, main&#10;&#10;Description générée automatiquement">
            <a:extLst>
              <a:ext uri="{FF2B5EF4-FFF2-40B4-BE49-F238E27FC236}">
                <a16:creationId xmlns:a16="http://schemas.microsoft.com/office/drawing/2014/main" xmlns="" id="{68466647-4B24-4EB1-8955-83CE51BC544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96" y="1084852"/>
            <a:ext cx="8602060" cy="583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3876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Espace réservé pour une image  48">
            <a:extLst>
              <a:ext uri="{FF2B5EF4-FFF2-40B4-BE49-F238E27FC236}">
                <a16:creationId xmlns:a16="http://schemas.microsoft.com/office/drawing/2014/main" xmlns="" id="{77D3257B-8E36-44AC-A470-CC6031553C7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737100" cy="6858000"/>
          </a:xfrm>
          <a:solidFill>
            <a:schemeClr val="bg2"/>
          </a:solidFill>
        </p:spPr>
        <p:txBody>
          <a:bodyPr/>
          <a:lstStyle/>
          <a:p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6E31EDAE-3414-466C-9B68-53646B890179}"/>
              </a:ext>
            </a:extLst>
          </p:cNvPr>
          <p:cNvSpPr/>
          <p:nvPr userDrawn="1"/>
        </p:nvSpPr>
        <p:spPr>
          <a:xfrm>
            <a:off x="4737100" y="0"/>
            <a:ext cx="7454900" cy="45685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7E0E7B20-E3B2-403C-8027-1462CA1A48FE}"/>
              </a:ext>
            </a:extLst>
          </p:cNvPr>
          <p:cNvSpPr/>
          <p:nvPr userDrawn="1"/>
        </p:nvSpPr>
        <p:spPr>
          <a:xfrm>
            <a:off x="4737100" y="4564413"/>
            <a:ext cx="7454900" cy="2293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xmlns="" id="{63F68AF9-92EA-46E7-8472-4C34FCA3455F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8692352B-851D-4C76-98B8-387F14B8F67C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9FBBF049-F2D6-491D-85CD-A5CF5BB3DFA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xmlns="" id="{8008DE43-60B4-4FF2-819A-3E15F7C45593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Graphique 44">
            <a:extLst>
              <a:ext uri="{FF2B5EF4-FFF2-40B4-BE49-F238E27FC236}">
                <a16:creationId xmlns:a16="http://schemas.microsoft.com/office/drawing/2014/main" xmlns="" id="{235282FD-02BB-4D8D-BA84-C4E36AB1BE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965700" y="6501357"/>
            <a:ext cx="1143384" cy="223837"/>
          </a:xfrm>
          <a:prstGeom prst="rect">
            <a:avLst/>
          </a:prstGeom>
        </p:spPr>
      </p:pic>
      <p:sp>
        <p:nvSpPr>
          <p:cNvPr id="57" name="Sous-titre 2">
            <a:extLst>
              <a:ext uri="{FF2B5EF4-FFF2-40B4-BE49-F238E27FC236}">
                <a16:creationId xmlns:a16="http://schemas.microsoft.com/office/drawing/2014/main" xmlns="" id="{A5F676FC-54E2-42BD-AE51-2385ADCCD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6650" y="3431972"/>
            <a:ext cx="6654799" cy="1054890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xmlns="" id="{35465FF8-4F3F-4096-815A-B3833D8213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6650" y="4951982"/>
            <a:ext cx="6654800" cy="1240856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  <a:latin typeface="+mn-lt"/>
              </a:defRPr>
            </a:lvl1pPr>
            <a:lvl2pPr>
              <a:defRPr sz="16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9FEBBD95-1993-44D7-B4F2-F49193C57BE9}"/>
              </a:ext>
            </a:extLst>
          </p:cNvPr>
          <p:cNvSpPr/>
          <p:nvPr userDrawn="1"/>
        </p:nvSpPr>
        <p:spPr>
          <a:xfrm>
            <a:off x="5438128" y="415711"/>
            <a:ext cx="61137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cap="all">
                <a:solidFill>
                  <a:schemeClr val="bg1"/>
                </a:solidFill>
                <a:latin typeface="+mj-lt"/>
              </a:rPr>
              <a:t>Liquidity management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xmlns="" id="{55404D1F-7D85-4080-9730-5D055A163664}"/>
              </a:ext>
            </a:extLst>
          </p:cNvPr>
          <p:cNvGrpSpPr/>
          <p:nvPr userDrawn="1"/>
        </p:nvGrpSpPr>
        <p:grpSpPr>
          <a:xfrm>
            <a:off x="4978388" y="351093"/>
            <a:ext cx="459740" cy="371428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16" name="Freeform 552">
              <a:extLst>
                <a:ext uri="{FF2B5EF4-FFF2-40B4-BE49-F238E27FC236}">
                  <a16:creationId xmlns:a16="http://schemas.microsoft.com/office/drawing/2014/main" xmlns="" id="{F1010008-4797-4223-8FA1-86F4CC4AEB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553">
              <a:extLst>
                <a:ext uri="{FF2B5EF4-FFF2-40B4-BE49-F238E27FC236}">
                  <a16:creationId xmlns:a16="http://schemas.microsoft.com/office/drawing/2014/main" xmlns="" id="{7E57F5AF-4896-45FA-99E1-EA25081984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554">
              <a:extLst>
                <a:ext uri="{FF2B5EF4-FFF2-40B4-BE49-F238E27FC236}">
                  <a16:creationId xmlns:a16="http://schemas.microsoft.com/office/drawing/2014/main" xmlns="" id="{D191FE79-20E3-4B35-9E1A-F437050B6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xmlns="" id="{C52EFF8D-3EFA-4EF8-BE62-7E79AEC5A0A1}"/>
              </a:ext>
            </a:extLst>
          </p:cNvPr>
          <p:cNvSpPr txBox="1"/>
          <p:nvPr userDrawn="1"/>
        </p:nvSpPr>
        <p:spPr>
          <a:xfrm>
            <a:off x="-1943100" y="2921000"/>
            <a:ext cx="1886132" cy="571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fr-FR" sz="400" err="1"/>
              <a:t>Title</a:t>
            </a:r>
            <a:r>
              <a:rPr lang="fr-FR" sz="400"/>
              <a:t> 2 </a:t>
            </a:r>
            <a:r>
              <a:rPr lang="fr-FR" sz="400" err="1"/>
              <a:t>lines</a:t>
            </a:r>
            <a:r>
              <a:rPr lang="fr-FR" sz="400"/>
              <a:t> &gt;  position of the </a:t>
            </a:r>
            <a:r>
              <a:rPr lang="fr-FR" sz="400" err="1"/>
              <a:t>moving</a:t>
            </a:r>
            <a:r>
              <a:rPr lang="fr-FR" sz="400"/>
              <a:t> line &gt; </a:t>
            </a:r>
            <a:r>
              <a:rPr lang="fr-FR" sz="400" err="1"/>
              <a:t>thickness</a:t>
            </a:r>
            <a:r>
              <a:rPr lang="fr-FR" sz="400"/>
              <a:t>: 0.19 – 5,25pt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xmlns="" id="{57D9A831-C069-4BD4-AC70-8C2B0CBDE750}"/>
              </a:ext>
            </a:extLst>
          </p:cNvPr>
          <p:cNvCxnSpPr>
            <a:cxnSpLocks/>
          </p:cNvCxnSpPr>
          <p:nvPr userDrawn="1"/>
        </p:nvCxnSpPr>
        <p:spPr>
          <a:xfrm>
            <a:off x="-4186683" y="2948638"/>
            <a:ext cx="2520000" cy="0"/>
          </a:xfrm>
          <a:prstGeom prst="line">
            <a:avLst/>
          </a:prstGeom>
          <a:ln w="666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re 49">
            <a:extLst>
              <a:ext uri="{FF2B5EF4-FFF2-40B4-BE49-F238E27FC236}">
                <a16:creationId xmlns:a16="http://schemas.microsoft.com/office/drawing/2014/main" xmlns="" id="{1AF628E2-D76B-48ED-AAA9-8350569C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4744" y="1601792"/>
            <a:ext cx="6654799" cy="1326608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236842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36">
          <p15:clr>
            <a:srgbClr val="000000"/>
          </p15:clr>
        </p15:guide>
        <p15:guide id="2" orient="horz" pos="1880">
          <p15:clr>
            <a:srgbClr val="00000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6DE83190-DE7D-4005-81F0-85FC68658510}"/>
              </a:ext>
            </a:extLst>
          </p:cNvPr>
          <p:cNvSpPr/>
          <p:nvPr userDrawn="1"/>
        </p:nvSpPr>
        <p:spPr>
          <a:xfrm>
            <a:off x="4737100" y="0"/>
            <a:ext cx="27051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xmlns="" id="{3664F447-54F1-43E0-843B-7D87AC6270E6}"/>
              </a:ext>
            </a:extLst>
          </p:cNvPr>
          <p:cNvSpPr txBox="1"/>
          <p:nvPr userDrawn="1"/>
        </p:nvSpPr>
        <p:spPr>
          <a:xfrm>
            <a:off x="7442200" y="0"/>
            <a:ext cx="4749799" cy="68776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144000" tIns="144000" rIns="144000" bIns="144000" rtlCol="0" anchor="ctr">
            <a:noAutofit/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6708618E-81F5-4088-9E5C-68C95D99DA28}"/>
              </a:ext>
            </a:extLst>
          </p:cNvPr>
          <p:cNvSpPr/>
          <p:nvPr userDrawn="1"/>
        </p:nvSpPr>
        <p:spPr>
          <a:xfrm>
            <a:off x="8440091" y="460295"/>
            <a:ext cx="61137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kern="1200" cap="all">
                <a:solidFill>
                  <a:schemeClr val="bg1"/>
                </a:solidFill>
                <a:latin typeface="+mn-lt"/>
                <a:ea typeface="+mn-ea"/>
                <a:cs typeface="+mn-cs"/>
              </a:rPr>
              <a:t>Liquidity management</a:t>
            </a: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xmlns="" id="{63F68AF9-92EA-46E7-8472-4C34FCA3455F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8692352B-851D-4C76-98B8-387F14B8F67C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9FBBF049-F2D6-491D-85CD-A5CF5BB3DFA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xmlns="" id="{8008DE43-60B4-4FF2-819A-3E15F7C45593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Sous-titre 2">
            <a:extLst>
              <a:ext uri="{FF2B5EF4-FFF2-40B4-BE49-F238E27FC236}">
                <a16:creationId xmlns:a16="http://schemas.microsoft.com/office/drawing/2014/main" xmlns="" id="{A5F676FC-54E2-42BD-AE51-2385ADCCD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7662" y="1299478"/>
            <a:ext cx="3944937" cy="4893361"/>
          </a:xfrm>
        </p:spPr>
        <p:txBody>
          <a:bodyPr anchor="t"/>
          <a:lstStyle>
            <a:lvl1pPr marL="0" indent="0" algn="l">
              <a:spcBef>
                <a:spcPts val="1800"/>
              </a:spcBef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xmlns="" id="{35465FF8-4F3F-4096-815A-B3833D8213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65700" y="371793"/>
            <a:ext cx="2247900" cy="5821045"/>
          </a:xfrm>
        </p:spPr>
        <p:txBody>
          <a:bodyPr/>
          <a:lstStyle>
            <a:lvl1pPr>
              <a:defRPr sz="1400" b="0">
                <a:solidFill>
                  <a:schemeClr val="accent2"/>
                </a:solidFill>
                <a:latin typeface="+mn-lt"/>
              </a:defRPr>
            </a:lvl1pPr>
            <a:lvl2pPr>
              <a:defRPr sz="12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endParaRPr lang="fr-FR"/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xmlns="" id="{8B5316CD-0CCC-4F59-8E7B-3C5456591FD3}"/>
              </a:ext>
            </a:extLst>
          </p:cNvPr>
          <p:cNvSpPr txBox="1"/>
          <p:nvPr userDrawn="1"/>
        </p:nvSpPr>
        <p:spPr>
          <a:xfrm>
            <a:off x="-1943100" y="2921000"/>
            <a:ext cx="1886132" cy="571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fr-FR" sz="400" err="1"/>
              <a:t>Title</a:t>
            </a:r>
            <a:r>
              <a:rPr lang="fr-FR" sz="400"/>
              <a:t> 2 </a:t>
            </a:r>
            <a:r>
              <a:rPr lang="fr-FR" sz="400" err="1"/>
              <a:t>lines</a:t>
            </a:r>
            <a:r>
              <a:rPr lang="fr-FR" sz="400"/>
              <a:t> &gt;  position of the </a:t>
            </a:r>
            <a:r>
              <a:rPr lang="fr-FR" sz="400" err="1"/>
              <a:t>moving</a:t>
            </a:r>
            <a:r>
              <a:rPr lang="fr-FR" sz="400"/>
              <a:t> line &gt; </a:t>
            </a:r>
            <a:r>
              <a:rPr lang="fr-FR" sz="400" err="1"/>
              <a:t>thickness</a:t>
            </a:r>
            <a:r>
              <a:rPr lang="fr-FR" sz="400"/>
              <a:t>: 0.19 – 5,25pt</a:t>
            </a:r>
          </a:p>
        </p:txBody>
      </p:sp>
      <p:cxnSp>
        <p:nvCxnSpPr>
          <p:cNvPr id="23" name="Connecteur droit 22">
            <a:extLst>
              <a:ext uri="{FF2B5EF4-FFF2-40B4-BE49-F238E27FC236}">
                <a16:creationId xmlns:a16="http://schemas.microsoft.com/office/drawing/2014/main" xmlns="" id="{B2AFDFE8-FAA4-4A62-8AA7-6EF8D231A564}"/>
              </a:ext>
            </a:extLst>
          </p:cNvPr>
          <p:cNvCxnSpPr>
            <a:cxnSpLocks/>
          </p:cNvCxnSpPr>
          <p:nvPr userDrawn="1"/>
        </p:nvCxnSpPr>
        <p:spPr>
          <a:xfrm>
            <a:off x="-4186683" y="2948638"/>
            <a:ext cx="2520000" cy="0"/>
          </a:xfrm>
          <a:prstGeom prst="line">
            <a:avLst/>
          </a:prstGeom>
          <a:ln w="666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4" name="Graphique 33">
            <a:extLst>
              <a:ext uri="{FF2B5EF4-FFF2-40B4-BE49-F238E27FC236}">
                <a16:creationId xmlns:a16="http://schemas.microsoft.com/office/drawing/2014/main" xmlns="" id="{5B3F2CFB-D08A-448B-BC01-C22B5EFDDD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67663" y="6403830"/>
            <a:ext cx="1133992" cy="234000"/>
          </a:xfrm>
          <a:prstGeom prst="rect">
            <a:avLst/>
          </a:prstGeom>
        </p:spPr>
      </p:pic>
      <p:grpSp>
        <p:nvGrpSpPr>
          <p:cNvPr id="28" name="Groupe 27">
            <a:extLst>
              <a:ext uri="{FF2B5EF4-FFF2-40B4-BE49-F238E27FC236}">
                <a16:creationId xmlns:a16="http://schemas.microsoft.com/office/drawing/2014/main" xmlns="" id="{42607477-2D2A-40B9-B07D-F052F61CCDB5}"/>
              </a:ext>
            </a:extLst>
          </p:cNvPr>
          <p:cNvGrpSpPr/>
          <p:nvPr userDrawn="1"/>
        </p:nvGrpSpPr>
        <p:grpSpPr>
          <a:xfrm>
            <a:off x="7922131" y="413080"/>
            <a:ext cx="459740" cy="371428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29" name="Freeform 552">
              <a:extLst>
                <a:ext uri="{FF2B5EF4-FFF2-40B4-BE49-F238E27FC236}">
                  <a16:creationId xmlns:a16="http://schemas.microsoft.com/office/drawing/2014/main" xmlns="" id="{BDFDFDE2-9278-475E-8BD9-5A0355CBD6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53">
              <a:extLst>
                <a:ext uri="{FF2B5EF4-FFF2-40B4-BE49-F238E27FC236}">
                  <a16:creationId xmlns:a16="http://schemas.microsoft.com/office/drawing/2014/main" xmlns="" id="{C06138BF-4F88-48C5-A641-549EB1EF9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54">
              <a:extLst>
                <a:ext uri="{FF2B5EF4-FFF2-40B4-BE49-F238E27FC236}">
                  <a16:creationId xmlns:a16="http://schemas.microsoft.com/office/drawing/2014/main" xmlns="" id="{E489D252-C65E-4991-B723-5FC1BE494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42483915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36">
          <p15:clr>
            <a:srgbClr val="000000"/>
          </p15:clr>
        </p15:guide>
        <p15:guide id="2" orient="horz" pos="1880">
          <p15:clr>
            <a:srgbClr val="00000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35CD8B-D2E8-4741-8E10-99405A1CE4D6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err="1"/>
              <a:t>Liquidity</a:t>
            </a:r>
            <a:r>
              <a:rPr lang="fr-FR"/>
              <a:t>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1133387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99334-E802-49FF-9EE3-CCF41E11F6C4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err="1"/>
              <a:t>Liquidity</a:t>
            </a:r>
            <a:r>
              <a:rPr lang="fr-FR"/>
              <a:t>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3525" y="1601788"/>
            <a:ext cx="11649075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5378734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 1/5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xmlns="" id="{43AFF404-A84F-4B20-94D4-B10206A8BFD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352425"/>
            <a:ext cx="2243138" cy="650557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1" y="651856"/>
            <a:ext cx="9436100" cy="6276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C10EE7-452E-4799-9B77-BD9A63DF4B6E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err="1"/>
              <a:t>Liquidity</a:t>
            </a:r>
            <a:r>
              <a:rPr lang="fr-FR"/>
              <a:t>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76500" y="1601788"/>
            <a:ext cx="9436100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530544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685800"/>
            <a:ext cx="10972800" cy="731520"/>
          </a:xfrm>
        </p:spPr>
        <p:txBody>
          <a:bodyPr vert="horz" lIns="0" tIns="45714" rIns="0" bIns="45714" rtlCol="0" anchor="ctr">
            <a:noAutofit/>
          </a:bodyPr>
          <a:lstStyle>
            <a:lvl1pPr algn="ctr">
              <a:defRPr lang="en-US" sz="5000" dirty="0">
                <a:latin typeface="Source Sans Pro" panose="020B0503030403020204" pitchFamily="34" charset="0"/>
              </a:defRPr>
            </a:lvl1pPr>
          </a:lstStyle>
          <a:p>
            <a:pPr lvl="0" algn="ctr"/>
            <a:r>
              <a:rPr lang="en-US" dirty="0"/>
              <a:t>Slide title </a:t>
            </a:r>
          </a:p>
        </p:txBody>
      </p:sp>
    </p:spTree>
    <p:extLst>
      <p:ext uri="{BB962C8B-B14F-4D97-AF65-F5344CB8AC3E}">
        <p14:creationId xmlns:p14="http://schemas.microsoft.com/office/powerpoint/2010/main" val="195293309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 1/3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xmlns="" id="{43AFF404-A84F-4B20-94D4-B10206A8BFD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352425"/>
            <a:ext cx="4064000" cy="650557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2600" y="651856"/>
            <a:ext cx="7629213" cy="6276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1EDC6-2FCD-4295-92DC-1755FF1B38C3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err="1"/>
              <a:t>Liquidity</a:t>
            </a:r>
            <a:r>
              <a:rPr lang="fr-FR"/>
              <a:t>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92600" y="1601788"/>
            <a:ext cx="7620000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85421870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344736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xmlns="" id="{7171CC2E-3702-4C24-B792-E05A4B42FD2F}"/>
              </a:ext>
            </a:extLst>
          </p:cNvPr>
          <p:cNvSpPr/>
          <p:nvPr userDrawn="1"/>
        </p:nvSpPr>
        <p:spPr>
          <a:xfrm>
            <a:off x="7442200" y="0"/>
            <a:ext cx="4749800" cy="6896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xmlns="" id="{4714A812-3485-4EDE-922E-EE28D244DBB4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xmlns="" id="{F0E2F8CB-7913-4AA8-89A3-41345AE785C4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9C8FE85B-8523-45F4-8A31-4F14D34CF16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57F8FEB7-AA52-4F79-841B-BE411E90F500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xmlns="" id="{155B8E79-5BBE-41A4-A873-16A364EB2DEA}"/>
              </a:ext>
            </a:extLst>
          </p:cNvPr>
          <p:cNvSpPr/>
          <p:nvPr userDrawn="1"/>
        </p:nvSpPr>
        <p:spPr>
          <a:xfrm>
            <a:off x="-979806" y="1084852"/>
            <a:ext cx="4378961" cy="2469779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lvl="0" algn="r">
              <a:lnSpc>
                <a:spcPct val="78000"/>
              </a:lnSpc>
            </a:pP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b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Want</a:t>
            </a:r>
          </a:p>
          <a:p>
            <a:pPr lvl="0" algn="r">
              <a:lnSpc>
                <a:spcPct val="78000"/>
              </a:lnSpc>
            </a:pPr>
            <a:r>
              <a:rPr lang="en-US" sz="6600" b="1" cap="all" spc="500">
                <a:solidFill>
                  <a:schemeClr val="bg2"/>
                </a:solidFill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to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xmlns="" id="{CB565C46-7B50-4CC4-A240-1A63962197D5}"/>
              </a:ext>
            </a:extLst>
          </p:cNvPr>
          <p:cNvSpPr/>
          <p:nvPr userDrawn="1"/>
        </p:nvSpPr>
        <p:spPr>
          <a:xfrm>
            <a:off x="7898356" y="2126093"/>
            <a:ext cx="417934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12788"/>
            <a:r>
              <a:rPr lang="en-US" sz="3200" b="1" cap="all">
                <a:solidFill>
                  <a:schemeClr val="bg1"/>
                </a:solidFill>
                <a:latin typeface="+mj-lt"/>
              </a:rPr>
              <a:t>Optimize </a:t>
            </a:r>
            <a:br>
              <a:rPr lang="en-US" sz="3200" b="1" cap="all">
                <a:solidFill>
                  <a:schemeClr val="bg1"/>
                </a:solidFill>
                <a:latin typeface="+mj-lt"/>
              </a:rPr>
            </a:br>
            <a:r>
              <a:rPr lang="en-US" sz="3200" b="1" cap="all">
                <a:solidFill>
                  <a:schemeClr val="bg1"/>
                </a:solidFill>
                <a:latin typeface="+mj-lt"/>
              </a:rPr>
              <a:t>my liquidity</a:t>
            </a:r>
          </a:p>
          <a:p>
            <a:pPr marL="712788"/>
            <a:r>
              <a:rPr lang="en-US" sz="3200" b="1" cap="all">
                <a:solidFill>
                  <a:schemeClr val="bg1"/>
                </a:solidFill>
                <a:latin typeface="+mj-lt"/>
              </a:rPr>
              <a:t>management</a:t>
            </a:r>
          </a:p>
        </p:txBody>
      </p:sp>
      <p:grpSp>
        <p:nvGrpSpPr>
          <p:cNvPr id="43" name="Groupe 42">
            <a:extLst>
              <a:ext uri="{FF2B5EF4-FFF2-40B4-BE49-F238E27FC236}">
                <a16:creationId xmlns:a16="http://schemas.microsoft.com/office/drawing/2014/main" xmlns="" id="{AEAF4467-821A-40AF-87AB-42E821E1D9C5}"/>
              </a:ext>
            </a:extLst>
          </p:cNvPr>
          <p:cNvGrpSpPr/>
          <p:nvPr userDrawn="1"/>
        </p:nvGrpSpPr>
        <p:grpSpPr>
          <a:xfrm>
            <a:off x="7938425" y="1408178"/>
            <a:ext cx="703796" cy="568604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44" name="Freeform 552">
              <a:extLst>
                <a:ext uri="{FF2B5EF4-FFF2-40B4-BE49-F238E27FC236}">
                  <a16:creationId xmlns:a16="http://schemas.microsoft.com/office/drawing/2014/main" xmlns="" id="{AC065E79-2B0A-43CF-BE6A-4D9B5F4C3E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5" name="Freeform 553">
              <a:extLst>
                <a:ext uri="{FF2B5EF4-FFF2-40B4-BE49-F238E27FC236}">
                  <a16:creationId xmlns:a16="http://schemas.microsoft.com/office/drawing/2014/main" xmlns="" id="{9B1C79F5-5628-4BD6-A48A-D6060C7C81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46" name="Freeform 554">
              <a:extLst>
                <a:ext uri="{FF2B5EF4-FFF2-40B4-BE49-F238E27FC236}">
                  <a16:creationId xmlns:a16="http://schemas.microsoft.com/office/drawing/2014/main" xmlns="" id="{DA9A7954-980B-4D8D-9A3B-35E84279C1E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9525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pic>
        <p:nvPicPr>
          <p:cNvPr id="47" name="Graphique 46">
            <a:extLst>
              <a:ext uri="{FF2B5EF4-FFF2-40B4-BE49-F238E27FC236}">
                <a16:creationId xmlns:a16="http://schemas.microsoft.com/office/drawing/2014/main" xmlns="" id="{BD68D8FD-AFD3-4F99-89A8-43A17C9D46A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67663" y="6403830"/>
            <a:ext cx="1133992" cy="2340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xmlns="" id="{AADFA8F8-E0FB-4943-AF45-49DDD0DD6339}"/>
              </a:ext>
            </a:extLst>
          </p:cNvPr>
          <p:cNvSpPr/>
          <p:nvPr userDrawn="1"/>
        </p:nvSpPr>
        <p:spPr>
          <a:xfrm>
            <a:off x="7412018" y="3667766"/>
            <a:ext cx="3556264" cy="68400"/>
          </a:xfrm>
          <a:prstGeom prst="rect">
            <a:avLst/>
          </a:prstGeom>
          <a:solidFill>
            <a:schemeClr val="bg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latin typeface="+mj-lt"/>
            </a:endParaRPr>
          </a:p>
        </p:txBody>
      </p:sp>
      <p:pic>
        <p:nvPicPr>
          <p:cNvPr id="49" name="Image 48" descr="Une image contenant personne, tenant, homme, main&#10;&#10;Description générée automatiquement">
            <a:extLst>
              <a:ext uri="{FF2B5EF4-FFF2-40B4-BE49-F238E27FC236}">
                <a16:creationId xmlns:a16="http://schemas.microsoft.com/office/drawing/2014/main" xmlns="" id="{68466647-4B24-4EB1-8955-83CE51BC544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996" y="1084852"/>
            <a:ext cx="8602060" cy="5837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3066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P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Espace réservé pour une image  48">
            <a:extLst>
              <a:ext uri="{FF2B5EF4-FFF2-40B4-BE49-F238E27FC236}">
                <a16:creationId xmlns:a16="http://schemas.microsoft.com/office/drawing/2014/main" xmlns="" id="{77D3257B-8E36-44AC-A470-CC6031553C7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737100" cy="6858000"/>
          </a:xfrm>
          <a:solidFill>
            <a:schemeClr val="bg2"/>
          </a:solidFill>
        </p:spPr>
        <p:txBody>
          <a:bodyPr/>
          <a:lstStyle/>
          <a:p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xmlns="" id="{6E31EDAE-3414-466C-9B68-53646B890179}"/>
              </a:ext>
            </a:extLst>
          </p:cNvPr>
          <p:cNvSpPr/>
          <p:nvPr userDrawn="1"/>
        </p:nvSpPr>
        <p:spPr>
          <a:xfrm>
            <a:off x="4737100" y="0"/>
            <a:ext cx="7454900" cy="456853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xmlns="" id="{7E0E7B20-E3B2-403C-8027-1462CA1A48FE}"/>
              </a:ext>
            </a:extLst>
          </p:cNvPr>
          <p:cNvSpPr/>
          <p:nvPr userDrawn="1"/>
        </p:nvSpPr>
        <p:spPr>
          <a:xfrm>
            <a:off x="4737100" y="4564413"/>
            <a:ext cx="7454900" cy="22935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xmlns="" id="{63F68AF9-92EA-46E7-8472-4C34FCA3455F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8692352B-851D-4C76-98B8-387F14B8F67C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9FBBF049-F2D6-491D-85CD-A5CF5BB3DFA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xmlns="" id="{8008DE43-60B4-4FF2-819A-3E15F7C45593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5" name="Graphique 44">
            <a:extLst>
              <a:ext uri="{FF2B5EF4-FFF2-40B4-BE49-F238E27FC236}">
                <a16:creationId xmlns:a16="http://schemas.microsoft.com/office/drawing/2014/main" xmlns="" id="{235282FD-02BB-4D8D-BA84-C4E36AB1BE0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4965700" y="6501357"/>
            <a:ext cx="1143384" cy="223837"/>
          </a:xfrm>
          <a:prstGeom prst="rect">
            <a:avLst/>
          </a:prstGeom>
        </p:spPr>
      </p:pic>
      <p:sp>
        <p:nvSpPr>
          <p:cNvPr id="57" name="Sous-titre 2">
            <a:extLst>
              <a:ext uri="{FF2B5EF4-FFF2-40B4-BE49-F238E27FC236}">
                <a16:creationId xmlns:a16="http://schemas.microsoft.com/office/drawing/2014/main" xmlns="" id="{A5F676FC-54E2-42BD-AE51-2385ADCCD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6650" y="3431972"/>
            <a:ext cx="6654799" cy="1054890"/>
          </a:xfrm>
        </p:spPr>
        <p:txBody>
          <a:bodyPr/>
          <a:lstStyle>
            <a:lvl1pPr marL="0" indent="0" algn="l"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xmlns="" id="{35465FF8-4F3F-4096-815A-B3833D8213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46650" y="4951982"/>
            <a:ext cx="6654800" cy="1240856"/>
          </a:xfrm>
        </p:spPr>
        <p:txBody>
          <a:bodyPr/>
          <a:lstStyle>
            <a:lvl1pPr>
              <a:defRPr sz="1800" b="0">
                <a:solidFill>
                  <a:schemeClr val="accent2"/>
                </a:solidFill>
                <a:latin typeface="+mn-lt"/>
              </a:defRPr>
            </a:lvl1pPr>
            <a:lvl2pPr>
              <a:defRPr sz="16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endParaRPr lang="fr-FR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9FEBBD95-1993-44D7-B4F2-F49193C57BE9}"/>
              </a:ext>
            </a:extLst>
          </p:cNvPr>
          <p:cNvSpPr/>
          <p:nvPr userDrawn="1"/>
        </p:nvSpPr>
        <p:spPr>
          <a:xfrm>
            <a:off x="5438128" y="415711"/>
            <a:ext cx="61137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cap="all">
                <a:solidFill>
                  <a:schemeClr val="bg1"/>
                </a:solidFill>
                <a:latin typeface="+mj-lt"/>
              </a:rPr>
              <a:t>Liquidity management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xmlns="" id="{55404D1F-7D85-4080-9730-5D055A163664}"/>
              </a:ext>
            </a:extLst>
          </p:cNvPr>
          <p:cNvGrpSpPr/>
          <p:nvPr userDrawn="1"/>
        </p:nvGrpSpPr>
        <p:grpSpPr>
          <a:xfrm>
            <a:off x="4978388" y="351093"/>
            <a:ext cx="459740" cy="371428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16" name="Freeform 552">
              <a:extLst>
                <a:ext uri="{FF2B5EF4-FFF2-40B4-BE49-F238E27FC236}">
                  <a16:creationId xmlns:a16="http://schemas.microsoft.com/office/drawing/2014/main" xmlns="" id="{F1010008-4797-4223-8FA1-86F4CC4AEB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7" name="Freeform 553">
              <a:extLst>
                <a:ext uri="{FF2B5EF4-FFF2-40B4-BE49-F238E27FC236}">
                  <a16:creationId xmlns:a16="http://schemas.microsoft.com/office/drawing/2014/main" xmlns="" id="{7E57F5AF-4896-45FA-99E1-EA25081984F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18" name="Freeform 554">
              <a:extLst>
                <a:ext uri="{FF2B5EF4-FFF2-40B4-BE49-F238E27FC236}">
                  <a16:creationId xmlns:a16="http://schemas.microsoft.com/office/drawing/2014/main" xmlns="" id="{D191FE79-20E3-4B35-9E1A-F437050B6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  <p:sp>
        <p:nvSpPr>
          <p:cNvPr id="19" name="ZoneTexte 18">
            <a:extLst>
              <a:ext uri="{FF2B5EF4-FFF2-40B4-BE49-F238E27FC236}">
                <a16:creationId xmlns:a16="http://schemas.microsoft.com/office/drawing/2014/main" xmlns="" id="{C52EFF8D-3EFA-4EF8-BE62-7E79AEC5A0A1}"/>
              </a:ext>
            </a:extLst>
          </p:cNvPr>
          <p:cNvSpPr txBox="1"/>
          <p:nvPr userDrawn="1"/>
        </p:nvSpPr>
        <p:spPr>
          <a:xfrm>
            <a:off x="-1943100" y="2921000"/>
            <a:ext cx="1886132" cy="571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fr-FR" sz="400" err="1"/>
              <a:t>Title</a:t>
            </a:r>
            <a:r>
              <a:rPr lang="fr-FR" sz="400"/>
              <a:t> 2 </a:t>
            </a:r>
            <a:r>
              <a:rPr lang="fr-FR" sz="400" err="1"/>
              <a:t>lines</a:t>
            </a:r>
            <a:r>
              <a:rPr lang="fr-FR" sz="400"/>
              <a:t> &gt;  position of the </a:t>
            </a:r>
            <a:r>
              <a:rPr lang="fr-FR" sz="400" err="1"/>
              <a:t>moving</a:t>
            </a:r>
            <a:r>
              <a:rPr lang="fr-FR" sz="400"/>
              <a:t> line &gt; </a:t>
            </a:r>
            <a:r>
              <a:rPr lang="fr-FR" sz="400" err="1"/>
              <a:t>thickness</a:t>
            </a:r>
            <a:r>
              <a:rPr lang="fr-FR" sz="400"/>
              <a:t>: 0.19 – 5,25pt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xmlns="" id="{57D9A831-C069-4BD4-AC70-8C2B0CBDE750}"/>
              </a:ext>
            </a:extLst>
          </p:cNvPr>
          <p:cNvCxnSpPr>
            <a:cxnSpLocks/>
          </p:cNvCxnSpPr>
          <p:nvPr userDrawn="1"/>
        </p:nvCxnSpPr>
        <p:spPr>
          <a:xfrm>
            <a:off x="-4186683" y="2948638"/>
            <a:ext cx="2520000" cy="0"/>
          </a:xfrm>
          <a:prstGeom prst="line">
            <a:avLst/>
          </a:prstGeom>
          <a:ln w="666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itre 49">
            <a:extLst>
              <a:ext uri="{FF2B5EF4-FFF2-40B4-BE49-F238E27FC236}">
                <a16:creationId xmlns:a16="http://schemas.microsoft.com/office/drawing/2014/main" xmlns="" id="{1AF628E2-D76B-48ED-AAA9-8350569CA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4744" y="1601792"/>
            <a:ext cx="6654799" cy="1326608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26911105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36">
          <p15:clr>
            <a:srgbClr val="000000"/>
          </p15:clr>
        </p15:guide>
        <p15:guide id="2" orient="horz" pos="1880">
          <p15:clr>
            <a:srgbClr val="00000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xmlns="" id="{6DE83190-DE7D-4005-81F0-85FC68658510}"/>
              </a:ext>
            </a:extLst>
          </p:cNvPr>
          <p:cNvSpPr/>
          <p:nvPr userDrawn="1"/>
        </p:nvSpPr>
        <p:spPr>
          <a:xfrm>
            <a:off x="4737100" y="0"/>
            <a:ext cx="27051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xmlns="" id="{3664F447-54F1-43E0-843B-7D87AC6270E6}"/>
              </a:ext>
            </a:extLst>
          </p:cNvPr>
          <p:cNvSpPr txBox="1"/>
          <p:nvPr userDrawn="1"/>
        </p:nvSpPr>
        <p:spPr>
          <a:xfrm>
            <a:off x="7442200" y="0"/>
            <a:ext cx="4749799" cy="687761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144000" tIns="144000" rIns="144000" bIns="144000" rtlCol="0" anchor="ctr">
            <a:noAutofit/>
          </a:bodyPr>
          <a:lstStyle/>
          <a:p>
            <a:pPr algn="ctr"/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6708618E-81F5-4088-9E5C-68C95D99DA28}"/>
              </a:ext>
            </a:extLst>
          </p:cNvPr>
          <p:cNvSpPr/>
          <p:nvPr userDrawn="1"/>
        </p:nvSpPr>
        <p:spPr>
          <a:xfrm>
            <a:off x="8440091" y="460295"/>
            <a:ext cx="61137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kern="1200" cap="all">
                <a:solidFill>
                  <a:schemeClr val="bg1"/>
                </a:solidFill>
                <a:latin typeface="+mn-lt"/>
                <a:ea typeface="+mn-ea"/>
                <a:cs typeface="+mn-cs"/>
              </a:rPr>
              <a:t>Liquidity management</a:t>
            </a:r>
          </a:p>
        </p:txBody>
      </p:sp>
      <p:grpSp>
        <p:nvGrpSpPr>
          <p:cNvPr id="38" name="Groupe 37">
            <a:extLst>
              <a:ext uri="{FF2B5EF4-FFF2-40B4-BE49-F238E27FC236}">
                <a16:creationId xmlns:a16="http://schemas.microsoft.com/office/drawing/2014/main" xmlns="" id="{63F68AF9-92EA-46E7-8472-4C34FCA3455F}"/>
              </a:ext>
            </a:extLst>
          </p:cNvPr>
          <p:cNvGrpSpPr/>
          <p:nvPr userDrawn="1"/>
        </p:nvGrpSpPr>
        <p:grpSpPr>
          <a:xfrm>
            <a:off x="11551920" y="194788"/>
            <a:ext cx="360680" cy="177005"/>
            <a:chOff x="263525" y="325438"/>
            <a:chExt cx="249134" cy="167640"/>
          </a:xfrm>
        </p:grpSpPr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xmlns="" id="{8692352B-851D-4C76-98B8-387F14B8F67C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32543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xmlns="" id="{9FBBF049-F2D6-491D-85CD-A5CF5BB3DFA8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0925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cteur droit 40">
              <a:extLst>
                <a:ext uri="{FF2B5EF4-FFF2-40B4-BE49-F238E27FC236}">
                  <a16:creationId xmlns:a16="http://schemas.microsoft.com/office/drawing/2014/main" xmlns="" id="{8008DE43-60B4-4FF2-819A-3E15F7C45593}"/>
                </a:ext>
              </a:extLst>
            </p:cNvPr>
            <p:cNvCxnSpPr>
              <a:cxnSpLocks/>
            </p:cNvCxnSpPr>
            <p:nvPr/>
          </p:nvCxnSpPr>
          <p:spPr>
            <a:xfrm>
              <a:off x="263525" y="493078"/>
              <a:ext cx="249134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Sous-titre 2">
            <a:extLst>
              <a:ext uri="{FF2B5EF4-FFF2-40B4-BE49-F238E27FC236}">
                <a16:creationId xmlns:a16="http://schemas.microsoft.com/office/drawing/2014/main" xmlns="" id="{A5F676FC-54E2-42BD-AE51-2385ADCCD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7662" y="1299478"/>
            <a:ext cx="3944937" cy="4893361"/>
          </a:xfrm>
        </p:spPr>
        <p:txBody>
          <a:bodyPr anchor="t"/>
          <a:lstStyle>
            <a:lvl1pPr marL="0" indent="0" algn="l">
              <a:spcBef>
                <a:spcPts val="1800"/>
              </a:spcBef>
              <a:buNone/>
              <a:defRPr sz="1800" b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xmlns="" id="{35465FF8-4F3F-4096-815A-B3833D82138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65700" y="371793"/>
            <a:ext cx="2247900" cy="5821045"/>
          </a:xfrm>
        </p:spPr>
        <p:txBody>
          <a:bodyPr/>
          <a:lstStyle>
            <a:lvl1pPr>
              <a:defRPr sz="1400" b="0">
                <a:solidFill>
                  <a:schemeClr val="accent2"/>
                </a:solidFill>
                <a:latin typeface="+mn-lt"/>
              </a:defRPr>
            </a:lvl1pPr>
            <a:lvl2pPr>
              <a:defRPr sz="1200">
                <a:solidFill>
                  <a:schemeClr val="accent2"/>
                </a:solidFill>
              </a:defRPr>
            </a:lvl2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endParaRPr lang="fr-FR"/>
          </a:p>
        </p:txBody>
      </p:sp>
      <p:pic>
        <p:nvPicPr>
          <p:cNvPr id="34" name="Graphique 33">
            <a:extLst>
              <a:ext uri="{FF2B5EF4-FFF2-40B4-BE49-F238E27FC236}">
                <a16:creationId xmlns:a16="http://schemas.microsoft.com/office/drawing/2014/main" xmlns="" id="{5B3F2CFB-D08A-448B-BC01-C22B5EFDDD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7967663" y="6403830"/>
            <a:ext cx="1133992" cy="234000"/>
          </a:xfrm>
          <a:prstGeom prst="rect">
            <a:avLst/>
          </a:prstGeom>
        </p:spPr>
      </p:pic>
      <p:grpSp>
        <p:nvGrpSpPr>
          <p:cNvPr id="28" name="Groupe 27">
            <a:extLst>
              <a:ext uri="{FF2B5EF4-FFF2-40B4-BE49-F238E27FC236}">
                <a16:creationId xmlns:a16="http://schemas.microsoft.com/office/drawing/2014/main" xmlns="" id="{42607477-2D2A-40B9-B07D-F052F61CCDB5}"/>
              </a:ext>
            </a:extLst>
          </p:cNvPr>
          <p:cNvGrpSpPr/>
          <p:nvPr userDrawn="1"/>
        </p:nvGrpSpPr>
        <p:grpSpPr>
          <a:xfrm>
            <a:off x="7922131" y="413080"/>
            <a:ext cx="459740" cy="371428"/>
            <a:chOff x="6488113" y="6145213"/>
            <a:chExt cx="280988" cy="227013"/>
          </a:xfrm>
          <a:solidFill>
            <a:schemeClr val="bg1"/>
          </a:solidFill>
        </p:grpSpPr>
        <p:sp>
          <p:nvSpPr>
            <p:cNvPr id="29" name="Freeform 552">
              <a:extLst>
                <a:ext uri="{FF2B5EF4-FFF2-40B4-BE49-F238E27FC236}">
                  <a16:creationId xmlns:a16="http://schemas.microsoft.com/office/drawing/2014/main" xmlns="" id="{BDFDFDE2-9278-475E-8BD9-5A0355CBD6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64313" y="6192838"/>
              <a:ext cx="130175" cy="131763"/>
            </a:xfrm>
            <a:custGeom>
              <a:avLst/>
              <a:gdLst>
                <a:gd name="T0" fmla="*/ 135 w 135"/>
                <a:gd name="T1" fmla="*/ 68 h 136"/>
                <a:gd name="T2" fmla="*/ 67 w 135"/>
                <a:gd name="T3" fmla="*/ 0 h 136"/>
                <a:gd name="T4" fmla="*/ 0 w 135"/>
                <a:gd name="T5" fmla="*/ 68 h 136"/>
                <a:gd name="T6" fmla="*/ 67 w 135"/>
                <a:gd name="T7" fmla="*/ 136 h 136"/>
                <a:gd name="T8" fmla="*/ 135 w 135"/>
                <a:gd name="T9" fmla="*/ 68 h 136"/>
                <a:gd name="T10" fmla="*/ 73 w 135"/>
                <a:gd name="T11" fmla="*/ 74 h 136"/>
                <a:gd name="T12" fmla="*/ 93 w 135"/>
                <a:gd name="T13" fmla="*/ 74 h 136"/>
                <a:gd name="T14" fmla="*/ 73 w 135"/>
                <a:gd name="T15" fmla="*/ 118 h 136"/>
                <a:gd name="T16" fmla="*/ 73 w 135"/>
                <a:gd name="T17" fmla="*/ 74 h 136"/>
                <a:gd name="T18" fmla="*/ 73 w 135"/>
                <a:gd name="T19" fmla="*/ 62 h 136"/>
                <a:gd name="T20" fmla="*/ 73 w 135"/>
                <a:gd name="T21" fmla="*/ 16 h 136"/>
                <a:gd name="T22" fmla="*/ 93 w 135"/>
                <a:gd name="T23" fmla="*/ 61 h 136"/>
                <a:gd name="T24" fmla="*/ 93 w 135"/>
                <a:gd name="T25" fmla="*/ 62 h 136"/>
                <a:gd name="T26" fmla="*/ 73 w 135"/>
                <a:gd name="T27" fmla="*/ 62 h 136"/>
                <a:gd name="T28" fmla="*/ 61 w 135"/>
                <a:gd name="T29" fmla="*/ 62 h 136"/>
                <a:gd name="T30" fmla="*/ 41 w 135"/>
                <a:gd name="T31" fmla="*/ 62 h 136"/>
                <a:gd name="T32" fmla="*/ 45 w 135"/>
                <a:gd name="T33" fmla="*/ 44 h 136"/>
                <a:gd name="T34" fmla="*/ 61 w 135"/>
                <a:gd name="T35" fmla="*/ 16 h 136"/>
                <a:gd name="T36" fmla="*/ 61 w 135"/>
                <a:gd name="T37" fmla="*/ 62 h 136"/>
                <a:gd name="T38" fmla="*/ 61 w 135"/>
                <a:gd name="T39" fmla="*/ 74 h 136"/>
                <a:gd name="T40" fmla="*/ 61 w 135"/>
                <a:gd name="T41" fmla="*/ 118 h 136"/>
                <a:gd name="T42" fmla="*/ 42 w 135"/>
                <a:gd name="T43" fmla="*/ 74 h 136"/>
                <a:gd name="T44" fmla="*/ 61 w 135"/>
                <a:gd name="T45" fmla="*/ 74 h 136"/>
                <a:gd name="T46" fmla="*/ 87 w 135"/>
                <a:gd name="T47" fmla="*/ 120 h 136"/>
                <a:gd name="T48" fmla="*/ 105 w 135"/>
                <a:gd name="T49" fmla="*/ 74 h 136"/>
                <a:gd name="T50" fmla="*/ 123 w 135"/>
                <a:gd name="T51" fmla="*/ 74 h 136"/>
                <a:gd name="T52" fmla="*/ 87 w 135"/>
                <a:gd name="T53" fmla="*/ 120 h 136"/>
                <a:gd name="T54" fmla="*/ 123 w 135"/>
                <a:gd name="T55" fmla="*/ 62 h 136"/>
                <a:gd name="T56" fmla="*/ 105 w 135"/>
                <a:gd name="T57" fmla="*/ 62 h 136"/>
                <a:gd name="T58" fmla="*/ 105 w 135"/>
                <a:gd name="T59" fmla="*/ 61 h 136"/>
                <a:gd name="T60" fmla="*/ 89 w 135"/>
                <a:gd name="T61" fmla="*/ 17 h 136"/>
                <a:gd name="T62" fmla="*/ 123 w 135"/>
                <a:gd name="T63" fmla="*/ 62 h 136"/>
                <a:gd name="T64" fmla="*/ 46 w 135"/>
                <a:gd name="T65" fmla="*/ 17 h 136"/>
                <a:gd name="T66" fmla="*/ 29 w 135"/>
                <a:gd name="T67" fmla="*/ 61 h 136"/>
                <a:gd name="T68" fmla="*/ 29 w 135"/>
                <a:gd name="T69" fmla="*/ 62 h 136"/>
                <a:gd name="T70" fmla="*/ 12 w 135"/>
                <a:gd name="T71" fmla="*/ 62 h 136"/>
                <a:gd name="T72" fmla="*/ 46 w 135"/>
                <a:gd name="T73" fmla="*/ 17 h 136"/>
                <a:gd name="T74" fmla="*/ 12 w 135"/>
                <a:gd name="T75" fmla="*/ 74 h 136"/>
                <a:gd name="T76" fmla="*/ 30 w 135"/>
                <a:gd name="T77" fmla="*/ 74 h 136"/>
                <a:gd name="T78" fmla="*/ 48 w 135"/>
                <a:gd name="T79" fmla="*/ 120 h 136"/>
                <a:gd name="T80" fmla="*/ 12 w 135"/>
                <a:gd name="T81" fmla="*/ 74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5" h="136">
                  <a:moveTo>
                    <a:pt x="135" y="68"/>
                  </a:moveTo>
                  <a:cubicBezTo>
                    <a:pt x="135" y="30"/>
                    <a:pt x="105" y="0"/>
                    <a:pt x="67" y="0"/>
                  </a:cubicBezTo>
                  <a:cubicBezTo>
                    <a:pt x="30" y="0"/>
                    <a:pt x="0" y="30"/>
                    <a:pt x="0" y="68"/>
                  </a:cubicBezTo>
                  <a:cubicBezTo>
                    <a:pt x="0" y="105"/>
                    <a:pt x="30" y="136"/>
                    <a:pt x="67" y="136"/>
                  </a:cubicBezTo>
                  <a:cubicBezTo>
                    <a:pt x="105" y="136"/>
                    <a:pt x="135" y="105"/>
                    <a:pt x="135" y="68"/>
                  </a:cubicBezTo>
                  <a:close/>
                  <a:moveTo>
                    <a:pt x="73" y="74"/>
                  </a:moveTo>
                  <a:cubicBezTo>
                    <a:pt x="93" y="74"/>
                    <a:pt x="93" y="74"/>
                    <a:pt x="93" y="74"/>
                  </a:cubicBezTo>
                  <a:cubicBezTo>
                    <a:pt x="91" y="89"/>
                    <a:pt x="85" y="104"/>
                    <a:pt x="73" y="118"/>
                  </a:cubicBezTo>
                  <a:lnTo>
                    <a:pt x="73" y="74"/>
                  </a:lnTo>
                  <a:close/>
                  <a:moveTo>
                    <a:pt x="73" y="62"/>
                  </a:moveTo>
                  <a:cubicBezTo>
                    <a:pt x="73" y="16"/>
                    <a:pt x="73" y="16"/>
                    <a:pt x="73" y="16"/>
                  </a:cubicBezTo>
                  <a:cubicBezTo>
                    <a:pt x="80" y="24"/>
                    <a:pt x="92" y="40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lnTo>
                    <a:pt x="73" y="62"/>
                  </a:lnTo>
                  <a:close/>
                  <a:moveTo>
                    <a:pt x="61" y="62"/>
                  </a:moveTo>
                  <a:cubicBezTo>
                    <a:pt x="41" y="62"/>
                    <a:pt x="41" y="62"/>
                    <a:pt x="41" y="62"/>
                  </a:cubicBezTo>
                  <a:cubicBezTo>
                    <a:pt x="42" y="56"/>
                    <a:pt x="43" y="50"/>
                    <a:pt x="45" y="44"/>
                  </a:cubicBezTo>
                  <a:cubicBezTo>
                    <a:pt x="49" y="31"/>
                    <a:pt x="57" y="21"/>
                    <a:pt x="61" y="16"/>
                  </a:cubicBezTo>
                  <a:lnTo>
                    <a:pt x="61" y="62"/>
                  </a:lnTo>
                  <a:close/>
                  <a:moveTo>
                    <a:pt x="61" y="74"/>
                  </a:moveTo>
                  <a:cubicBezTo>
                    <a:pt x="61" y="118"/>
                    <a:pt x="61" y="118"/>
                    <a:pt x="61" y="118"/>
                  </a:cubicBezTo>
                  <a:cubicBezTo>
                    <a:pt x="50" y="103"/>
                    <a:pt x="43" y="89"/>
                    <a:pt x="42" y="74"/>
                  </a:cubicBezTo>
                  <a:lnTo>
                    <a:pt x="61" y="74"/>
                  </a:lnTo>
                  <a:close/>
                  <a:moveTo>
                    <a:pt x="87" y="120"/>
                  </a:moveTo>
                  <a:cubicBezTo>
                    <a:pt x="97" y="105"/>
                    <a:pt x="104" y="90"/>
                    <a:pt x="105" y="74"/>
                  </a:cubicBezTo>
                  <a:cubicBezTo>
                    <a:pt x="123" y="74"/>
                    <a:pt x="123" y="74"/>
                    <a:pt x="123" y="74"/>
                  </a:cubicBezTo>
                  <a:cubicBezTo>
                    <a:pt x="121" y="95"/>
                    <a:pt x="106" y="113"/>
                    <a:pt x="87" y="120"/>
                  </a:cubicBezTo>
                  <a:close/>
                  <a:moveTo>
                    <a:pt x="123" y="62"/>
                  </a:moveTo>
                  <a:cubicBezTo>
                    <a:pt x="105" y="62"/>
                    <a:pt x="105" y="62"/>
                    <a:pt x="105" y="62"/>
                  </a:cubicBezTo>
                  <a:cubicBezTo>
                    <a:pt x="105" y="62"/>
                    <a:pt x="105" y="61"/>
                    <a:pt x="105" y="61"/>
                  </a:cubicBezTo>
                  <a:cubicBezTo>
                    <a:pt x="104" y="42"/>
                    <a:pt x="96" y="27"/>
                    <a:pt x="89" y="17"/>
                  </a:cubicBezTo>
                  <a:cubicBezTo>
                    <a:pt x="107" y="24"/>
                    <a:pt x="121" y="42"/>
                    <a:pt x="123" y="62"/>
                  </a:cubicBezTo>
                  <a:close/>
                  <a:moveTo>
                    <a:pt x="46" y="17"/>
                  </a:moveTo>
                  <a:cubicBezTo>
                    <a:pt x="38" y="27"/>
                    <a:pt x="31" y="42"/>
                    <a:pt x="29" y="61"/>
                  </a:cubicBezTo>
                  <a:cubicBezTo>
                    <a:pt x="29" y="61"/>
                    <a:pt x="29" y="62"/>
                    <a:pt x="29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4" y="42"/>
                    <a:pt x="27" y="24"/>
                    <a:pt x="46" y="17"/>
                  </a:cubicBezTo>
                  <a:close/>
                  <a:moveTo>
                    <a:pt x="12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31" y="90"/>
                    <a:pt x="37" y="105"/>
                    <a:pt x="48" y="120"/>
                  </a:cubicBezTo>
                  <a:cubicBezTo>
                    <a:pt x="29" y="113"/>
                    <a:pt x="14" y="95"/>
                    <a:pt x="12" y="74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0" name="Freeform 553">
              <a:extLst>
                <a:ext uri="{FF2B5EF4-FFF2-40B4-BE49-F238E27FC236}">
                  <a16:creationId xmlns:a16="http://schemas.microsoft.com/office/drawing/2014/main" xmlns="" id="{C06138BF-4F88-48C5-A641-549EB1EF97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88113" y="6237288"/>
              <a:ext cx="244475" cy="134938"/>
            </a:xfrm>
            <a:custGeom>
              <a:avLst/>
              <a:gdLst>
                <a:gd name="T0" fmla="*/ 145 w 253"/>
                <a:gd name="T1" fmla="*/ 126 h 140"/>
                <a:gd name="T2" fmla="*/ 41 w 253"/>
                <a:gd name="T3" fmla="*/ 24 h 140"/>
                <a:gd name="T4" fmla="*/ 57 w 253"/>
                <a:gd name="T5" fmla="*/ 42 h 140"/>
                <a:gd name="T6" fmla="*/ 63 w 253"/>
                <a:gd name="T7" fmla="*/ 44 h 140"/>
                <a:gd name="T8" fmla="*/ 67 w 253"/>
                <a:gd name="T9" fmla="*/ 42 h 140"/>
                <a:gd name="T10" fmla="*/ 68 w 253"/>
                <a:gd name="T11" fmla="*/ 32 h 140"/>
                <a:gd name="T12" fmla="*/ 40 w 253"/>
                <a:gd name="T13" fmla="*/ 2 h 140"/>
                <a:gd name="T14" fmla="*/ 37 w 253"/>
                <a:gd name="T15" fmla="*/ 1 h 140"/>
                <a:gd name="T16" fmla="*/ 37 w 253"/>
                <a:gd name="T17" fmla="*/ 0 h 140"/>
                <a:gd name="T18" fmla="*/ 36 w 253"/>
                <a:gd name="T19" fmla="*/ 0 h 140"/>
                <a:gd name="T20" fmla="*/ 36 w 253"/>
                <a:gd name="T21" fmla="*/ 0 h 140"/>
                <a:gd name="T22" fmla="*/ 35 w 253"/>
                <a:gd name="T23" fmla="*/ 0 h 140"/>
                <a:gd name="T24" fmla="*/ 34 w 253"/>
                <a:gd name="T25" fmla="*/ 0 h 140"/>
                <a:gd name="T26" fmla="*/ 34 w 253"/>
                <a:gd name="T27" fmla="*/ 0 h 140"/>
                <a:gd name="T28" fmla="*/ 30 w 253"/>
                <a:gd name="T29" fmla="*/ 2 h 140"/>
                <a:gd name="T30" fmla="*/ 2 w 253"/>
                <a:gd name="T31" fmla="*/ 32 h 140"/>
                <a:gd name="T32" fmla="*/ 3 w 253"/>
                <a:gd name="T33" fmla="*/ 42 h 140"/>
                <a:gd name="T34" fmla="*/ 7 w 253"/>
                <a:gd name="T35" fmla="*/ 44 h 140"/>
                <a:gd name="T36" fmla="*/ 12 w 253"/>
                <a:gd name="T37" fmla="*/ 42 h 140"/>
                <a:gd name="T38" fmla="*/ 27 w 253"/>
                <a:gd name="T39" fmla="*/ 26 h 140"/>
                <a:gd name="T40" fmla="*/ 145 w 253"/>
                <a:gd name="T41" fmla="*/ 140 h 140"/>
                <a:gd name="T42" fmla="*/ 253 w 253"/>
                <a:gd name="T43" fmla="*/ 70 h 140"/>
                <a:gd name="T44" fmla="*/ 239 w 253"/>
                <a:gd name="T45" fmla="*/ 65 h 140"/>
                <a:gd name="T46" fmla="*/ 145 w 253"/>
                <a:gd name="T47" fmla="*/ 12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3" h="140">
                  <a:moveTo>
                    <a:pt x="145" y="126"/>
                  </a:moveTo>
                  <a:cubicBezTo>
                    <a:pt x="88" y="126"/>
                    <a:pt x="42" y="80"/>
                    <a:pt x="41" y="24"/>
                  </a:cubicBezTo>
                  <a:cubicBezTo>
                    <a:pt x="57" y="42"/>
                    <a:pt x="57" y="42"/>
                    <a:pt x="57" y="42"/>
                  </a:cubicBezTo>
                  <a:cubicBezTo>
                    <a:pt x="59" y="43"/>
                    <a:pt x="61" y="44"/>
                    <a:pt x="63" y="44"/>
                  </a:cubicBezTo>
                  <a:cubicBezTo>
                    <a:pt x="64" y="44"/>
                    <a:pt x="66" y="43"/>
                    <a:pt x="67" y="42"/>
                  </a:cubicBezTo>
                  <a:cubicBezTo>
                    <a:pt x="70" y="39"/>
                    <a:pt x="70" y="35"/>
                    <a:pt x="68" y="32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39" y="1"/>
                    <a:pt x="38" y="1"/>
                    <a:pt x="37" y="1"/>
                  </a:cubicBezTo>
                  <a:cubicBezTo>
                    <a:pt x="37" y="1"/>
                    <a:pt x="37" y="1"/>
                    <a:pt x="37" y="0"/>
                  </a:cubicBezTo>
                  <a:cubicBezTo>
                    <a:pt x="37" y="0"/>
                    <a:pt x="36" y="0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2" y="0"/>
                    <a:pt x="31" y="1"/>
                    <a:pt x="30" y="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0" y="35"/>
                    <a:pt x="0" y="39"/>
                    <a:pt x="3" y="42"/>
                  </a:cubicBezTo>
                  <a:cubicBezTo>
                    <a:pt x="4" y="43"/>
                    <a:pt x="6" y="44"/>
                    <a:pt x="7" y="44"/>
                  </a:cubicBezTo>
                  <a:cubicBezTo>
                    <a:pt x="9" y="44"/>
                    <a:pt x="11" y="43"/>
                    <a:pt x="12" y="42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9" y="89"/>
                    <a:pt x="81" y="140"/>
                    <a:pt x="145" y="140"/>
                  </a:cubicBezTo>
                  <a:cubicBezTo>
                    <a:pt x="193" y="140"/>
                    <a:pt x="234" y="111"/>
                    <a:pt x="253" y="70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23" y="101"/>
                    <a:pt x="187" y="126"/>
                    <a:pt x="145" y="126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  <p:sp>
          <p:nvSpPr>
            <p:cNvPr id="31" name="Freeform 554">
              <a:extLst>
                <a:ext uri="{FF2B5EF4-FFF2-40B4-BE49-F238E27FC236}">
                  <a16:creationId xmlns:a16="http://schemas.microsoft.com/office/drawing/2014/main" xmlns="" id="{E489D252-C65E-4991-B723-5FC1BE494F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6145213"/>
              <a:ext cx="246063" cy="134938"/>
            </a:xfrm>
            <a:custGeom>
              <a:avLst/>
              <a:gdLst>
                <a:gd name="T0" fmla="*/ 252 w 255"/>
                <a:gd name="T1" fmla="*/ 98 h 140"/>
                <a:gd name="T2" fmla="*/ 242 w 255"/>
                <a:gd name="T3" fmla="*/ 98 h 140"/>
                <a:gd name="T4" fmla="*/ 227 w 255"/>
                <a:gd name="T5" fmla="*/ 115 h 140"/>
                <a:gd name="T6" fmla="*/ 109 w 255"/>
                <a:gd name="T7" fmla="*/ 0 h 140"/>
                <a:gd name="T8" fmla="*/ 0 w 255"/>
                <a:gd name="T9" fmla="*/ 72 h 140"/>
                <a:gd name="T10" fmla="*/ 15 w 255"/>
                <a:gd name="T11" fmla="*/ 75 h 140"/>
                <a:gd name="T12" fmla="*/ 109 w 255"/>
                <a:gd name="T13" fmla="*/ 14 h 140"/>
                <a:gd name="T14" fmla="*/ 213 w 255"/>
                <a:gd name="T15" fmla="*/ 115 h 140"/>
                <a:gd name="T16" fmla="*/ 197 w 255"/>
                <a:gd name="T17" fmla="*/ 98 h 140"/>
                <a:gd name="T18" fmla="*/ 188 w 255"/>
                <a:gd name="T19" fmla="*/ 98 h 140"/>
                <a:gd name="T20" fmla="*/ 187 w 255"/>
                <a:gd name="T21" fmla="*/ 108 h 140"/>
                <a:gd name="T22" fmla="*/ 215 w 255"/>
                <a:gd name="T23" fmla="*/ 138 h 140"/>
                <a:gd name="T24" fmla="*/ 219 w 255"/>
                <a:gd name="T25" fmla="*/ 140 h 140"/>
                <a:gd name="T26" fmla="*/ 219 w 255"/>
                <a:gd name="T27" fmla="*/ 140 h 140"/>
                <a:gd name="T28" fmla="*/ 220 w 255"/>
                <a:gd name="T29" fmla="*/ 140 h 140"/>
                <a:gd name="T30" fmla="*/ 220 w 255"/>
                <a:gd name="T31" fmla="*/ 140 h 140"/>
                <a:gd name="T32" fmla="*/ 220 w 255"/>
                <a:gd name="T33" fmla="*/ 140 h 140"/>
                <a:gd name="T34" fmla="*/ 225 w 255"/>
                <a:gd name="T35" fmla="*/ 138 h 140"/>
                <a:gd name="T36" fmla="*/ 253 w 255"/>
                <a:gd name="T37" fmla="*/ 108 h 140"/>
                <a:gd name="T38" fmla="*/ 252 w 255"/>
                <a:gd name="T39" fmla="*/ 98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5" h="140">
                  <a:moveTo>
                    <a:pt x="252" y="98"/>
                  </a:moveTo>
                  <a:cubicBezTo>
                    <a:pt x="249" y="95"/>
                    <a:pt x="245" y="95"/>
                    <a:pt x="242" y="98"/>
                  </a:cubicBezTo>
                  <a:cubicBezTo>
                    <a:pt x="227" y="115"/>
                    <a:pt x="227" y="115"/>
                    <a:pt x="227" y="115"/>
                  </a:cubicBezTo>
                  <a:cubicBezTo>
                    <a:pt x="225" y="51"/>
                    <a:pt x="173" y="0"/>
                    <a:pt x="109" y="0"/>
                  </a:cubicBezTo>
                  <a:cubicBezTo>
                    <a:pt x="60" y="0"/>
                    <a:pt x="18" y="30"/>
                    <a:pt x="0" y="72"/>
                  </a:cubicBezTo>
                  <a:cubicBezTo>
                    <a:pt x="15" y="75"/>
                    <a:pt x="15" y="75"/>
                    <a:pt x="15" y="75"/>
                  </a:cubicBezTo>
                  <a:cubicBezTo>
                    <a:pt x="31" y="39"/>
                    <a:pt x="67" y="14"/>
                    <a:pt x="109" y="14"/>
                  </a:cubicBezTo>
                  <a:cubicBezTo>
                    <a:pt x="165" y="14"/>
                    <a:pt x="211" y="59"/>
                    <a:pt x="213" y="115"/>
                  </a:cubicBezTo>
                  <a:cubicBezTo>
                    <a:pt x="197" y="98"/>
                    <a:pt x="197" y="98"/>
                    <a:pt x="197" y="98"/>
                  </a:cubicBezTo>
                  <a:cubicBezTo>
                    <a:pt x="195" y="95"/>
                    <a:pt x="190" y="95"/>
                    <a:pt x="188" y="98"/>
                  </a:cubicBezTo>
                  <a:cubicBezTo>
                    <a:pt x="185" y="101"/>
                    <a:pt x="185" y="105"/>
                    <a:pt x="187" y="10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6" y="139"/>
                    <a:pt x="217" y="140"/>
                    <a:pt x="219" y="140"/>
                  </a:cubicBezTo>
                  <a:cubicBezTo>
                    <a:pt x="219" y="140"/>
                    <a:pt x="219" y="140"/>
                    <a:pt x="219" y="140"/>
                  </a:cubicBezTo>
                  <a:cubicBezTo>
                    <a:pt x="219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2" y="140"/>
                    <a:pt x="224" y="139"/>
                    <a:pt x="225" y="138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5" y="105"/>
                    <a:pt x="255" y="101"/>
                    <a:pt x="252" y="98"/>
                  </a:cubicBezTo>
                  <a:close/>
                </a:path>
              </a:pathLst>
            </a:custGeom>
            <a:grpFill/>
            <a:ln w="6350">
              <a:solidFill>
                <a:schemeClr val="accent2"/>
              </a:solidFill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15014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836">
          <p15:clr>
            <a:srgbClr val="000000"/>
          </p15:clr>
        </p15:guide>
        <p15:guide id="2" orient="horz" pos="1880">
          <p15:clr>
            <a:srgbClr val="00000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/>
          <a:lstStyle/>
          <a:p>
            <a:fld id="{1835CD8B-D2E8-4741-8E10-99405A1CE4D6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LIQUIDITY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</p:spPr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5062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/>
          <a:lstStyle/>
          <a:p>
            <a:fld id="{3DC99334-E802-49FF-9EE3-CCF41E11F6C4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LIQUIDITY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</p:spPr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3525" y="1601788"/>
            <a:ext cx="11649075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30417217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 1/5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xmlns="" id="{43AFF404-A84F-4B20-94D4-B10206A8BFD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352425"/>
            <a:ext cx="2243138" cy="650557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6501" y="651856"/>
            <a:ext cx="9436100" cy="6276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/>
          <a:lstStyle/>
          <a:p>
            <a:fld id="{D7C10EE7-452E-4799-9B77-BD9A63DF4B6E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LIQUIDITY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</p:spPr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76500" y="1601788"/>
            <a:ext cx="9436100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21599428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 1/3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pour une image  4">
            <a:extLst>
              <a:ext uri="{FF2B5EF4-FFF2-40B4-BE49-F238E27FC236}">
                <a16:creationId xmlns:a16="http://schemas.microsoft.com/office/drawing/2014/main" xmlns="" id="{43AFF404-A84F-4B20-94D4-B10206A8BFD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352425"/>
            <a:ext cx="4064000" cy="650557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fr-FR"/>
          </a:p>
        </p:txBody>
      </p:sp>
      <p:pic>
        <p:nvPicPr>
          <p:cNvPr id="6" name="Graphique 5">
            <a:extLst>
              <a:ext uri="{FF2B5EF4-FFF2-40B4-BE49-F238E27FC236}">
                <a16:creationId xmlns:a16="http://schemas.microsoft.com/office/drawing/2014/main" xmlns="" id="{67B9C744-97A0-47AA-9A21-9E30EB7D0B5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4" name="Titre 3">
            <a:extLst>
              <a:ext uri="{FF2B5EF4-FFF2-40B4-BE49-F238E27FC236}">
                <a16:creationId xmlns:a16="http://schemas.microsoft.com/office/drawing/2014/main" xmlns="" id="{957FC092-74EB-476F-8A63-B0E342AB6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2600" y="651856"/>
            <a:ext cx="7629213" cy="627669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29" name="Espace réservé de la date 28">
            <a:extLst>
              <a:ext uri="{FF2B5EF4-FFF2-40B4-BE49-F238E27FC236}">
                <a16:creationId xmlns:a16="http://schemas.microsoft.com/office/drawing/2014/main" xmlns="" id="{4246C97E-7B5D-4BC9-AD1E-D2C61D17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/>
          <a:lstStyle/>
          <a:p>
            <a:fld id="{1311EDC6-2FCD-4295-92DC-1755FF1B38C3}" type="datetime1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0" name="Espace réservé du pied de page 29">
            <a:extLst>
              <a:ext uri="{FF2B5EF4-FFF2-40B4-BE49-F238E27FC236}">
                <a16:creationId xmlns:a16="http://schemas.microsoft.com/office/drawing/2014/main" xmlns="" id="{FF8E9A72-A6D8-4812-948E-073D8D733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fr-FR"/>
              <a:t>LIQUIDITY MANAGEMENT</a:t>
            </a:r>
          </a:p>
        </p:txBody>
      </p:sp>
      <p:sp>
        <p:nvSpPr>
          <p:cNvPr id="31" name="Espace réservé du numéro de diapositive 30">
            <a:extLst>
              <a:ext uri="{FF2B5EF4-FFF2-40B4-BE49-F238E27FC236}">
                <a16:creationId xmlns:a16="http://schemas.microsoft.com/office/drawing/2014/main" xmlns="" id="{F0873A2A-A9CB-40FE-9795-94E3CA5B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</p:spPr>
        <p:txBody>
          <a:bodyPr/>
          <a:lstStyle/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3CC6648E-FA45-462C-8764-98BDA2A64F7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92600" y="1601788"/>
            <a:ext cx="7620000" cy="45910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1846322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2628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081944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xmlns="" id="{84B4418C-2F98-497C-ADC7-FC287F6E1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AEE1D-9FEB-441C-B501-3443E55B37F9}" type="datetimeFigureOut">
              <a:rPr lang="fr-FR" smtClean="0"/>
              <a:pPr/>
              <a:t>09/01/2022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xmlns="" id="{44E212C7-DF69-429A-B63C-74D71193A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xmlns="" id="{F885AF86-3362-465E-A27E-632FE4E32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91C30-E4A2-488C-A943-E97AB269FA98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186925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/>
        <p:txBody>
          <a:bodyPr vert="horz" lIns="0" tIns="45714" rIns="0" bIns="45714" rtlCol="0" anchor="ctr">
            <a:noAutofit/>
          </a:bodyPr>
          <a:lstStyle>
            <a:lvl1pPr algn="l">
              <a:defRPr lang="en-US" sz="5000" dirty="0">
                <a:latin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 algn="ctr"/>
            <a:r>
              <a:rPr lang="en-US" dirty="0"/>
              <a:t>Slide title </a:t>
            </a:r>
          </a:p>
        </p:txBody>
      </p:sp>
    </p:spTree>
    <p:extLst>
      <p:ext uri="{BB962C8B-B14F-4D97-AF65-F5344CB8AC3E}">
        <p14:creationId xmlns:p14="http://schemas.microsoft.com/office/powerpoint/2010/main" val="319651669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09600" y="685800"/>
            <a:ext cx="10972800" cy="731520"/>
          </a:xfrm>
        </p:spPr>
        <p:txBody>
          <a:bodyPr vert="horz" lIns="0" tIns="45714" rIns="0" bIns="45714" rtlCol="0" anchor="ctr">
            <a:noAutofit/>
          </a:bodyPr>
          <a:lstStyle>
            <a:lvl1pPr algn="ctr">
              <a:defRPr lang="en-US" sz="5000" dirty="0">
                <a:latin typeface="Source Sans Pro" panose="020B0503030403020204" pitchFamily="34" charset="0"/>
                <a:cs typeface="Poppins Light" panose="00000400000000000000" pitchFamily="2" charset="0"/>
              </a:defRPr>
            </a:lvl1pPr>
          </a:lstStyle>
          <a:p>
            <a:pPr lvl="0" algn="ctr"/>
            <a:r>
              <a:rPr lang="en-US" dirty="0"/>
              <a:t>Slide title </a:t>
            </a:r>
          </a:p>
        </p:txBody>
      </p:sp>
    </p:spTree>
    <p:extLst>
      <p:ext uri="{BB962C8B-B14F-4D97-AF65-F5344CB8AC3E}">
        <p14:creationId xmlns:p14="http://schemas.microsoft.com/office/powerpoint/2010/main" val="147200417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391233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138971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847619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1981200" y="3013502"/>
            <a:ext cx="8229600" cy="769441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t">
            <a:spAutoFit/>
          </a:bodyPr>
          <a:lstStyle>
            <a:lvl1pPr algn="ctr" rtl="0" fontAlgn="base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5000" b="0" kern="1200" dirty="0">
                <a:solidFill>
                  <a:srgbClr val="FFFFFF"/>
                </a:solidFill>
                <a:latin typeface="Source Sans Pro" panose="020B0503030403020204" pitchFamily="34" charset="0"/>
                <a:ea typeface="+mj-ea"/>
                <a:cs typeface="Poppins Light" panose="00000400000000000000" pitchFamily="2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7028493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r="28565"/>
          <a:stretch/>
        </p:blipFill>
        <p:spPr>
          <a:xfrm>
            <a:off x="-16931" y="-16167"/>
            <a:ext cx="12242799" cy="6890334"/>
          </a:xfrm>
          <a:prstGeom prst="rect">
            <a:avLst/>
          </a:prstGeom>
        </p:spPr>
      </p:pic>
      <p:sp>
        <p:nvSpPr>
          <p:cNvPr id="8" name="Oval 7"/>
          <p:cNvSpPr/>
          <p:nvPr userDrawn="1"/>
        </p:nvSpPr>
        <p:spPr>
          <a:xfrm rot="4892826">
            <a:off x="2175827" y="1307470"/>
            <a:ext cx="3752850" cy="5003801"/>
          </a:xfrm>
          <a:prstGeom prst="ellipse">
            <a:avLst/>
          </a:prstGeom>
          <a:gradFill>
            <a:gsLst>
              <a:gs pos="0">
                <a:srgbClr val="FFFFFF"/>
              </a:gs>
              <a:gs pos="36000">
                <a:srgbClr val="FEFEFE"/>
              </a:gs>
              <a:gs pos="100000">
                <a:srgbClr val="F8F8F8"/>
              </a:gs>
              <a:gs pos="77000">
                <a:srgbClr val="F7F7F7"/>
              </a:gs>
            </a:gsLst>
            <a:lin ang="5400000" scaled="1"/>
          </a:gradFill>
          <a:ln>
            <a:noFill/>
          </a:ln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880210" y="2592533"/>
            <a:ext cx="7267788" cy="2347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rgbClr val="C4123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1988339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76200"/>
            <a:ext cx="11051003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C41230"/>
                </a:solidFill>
                <a:latin typeface="Poppins Light" panose="00000400000000000000" pitchFamily="2" charset="0"/>
                <a:ea typeface="Poppins Light" panose="00000400000000000000" pitchFamily="2" charset="0"/>
                <a:cs typeface="Poppins Light" panose="00000400000000000000" pitchFamily="2" charset="0"/>
              </a:defRPr>
            </a:lvl1pPr>
          </a:lstStyle>
          <a:p>
            <a:pPr lvl="0"/>
            <a:r>
              <a:rPr lang="en-US" dirty="0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329858137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6">
            <a:extLst>
              <a:ext uri="{FF2B5EF4-FFF2-40B4-BE49-F238E27FC236}">
                <a16:creationId xmlns:a16="http://schemas.microsoft.com/office/drawing/2014/main" xmlns="" id="{77498077-61CF-4332-A04E-3692AE4FA53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75488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algn="ctr">
            <a:noFill/>
            <a:miter lim="800000"/>
            <a:headEnd/>
            <a:tailEnd/>
          </a:ln>
        </p:spPr>
        <p:txBody>
          <a:bodyPr lIns="685800" tIns="685800" rIns="5486400" bIns="0" anchor="t"/>
          <a:lstStyle/>
          <a:p>
            <a:pPr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</a:pPr>
            <a:endParaRPr lang="en-US" sz="3600" kern="0" dirty="0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4" name="Rectangle 16"/>
          <p:cNvSpPr>
            <a:spLocks noChangeArrowheads="1"/>
          </p:cNvSpPr>
          <p:nvPr userDrawn="1"/>
        </p:nvSpPr>
        <p:spPr bwMode="auto">
          <a:xfrm>
            <a:off x="4754880" y="0"/>
            <a:ext cx="743712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algn="ctr">
            <a:noFill/>
            <a:miter lim="800000"/>
            <a:headEnd/>
            <a:tailEnd/>
          </a:ln>
        </p:spPr>
        <p:txBody>
          <a:bodyPr lIns="685800" tIns="685800" rIns="5486400" bIns="0" anchor="t"/>
          <a:lstStyle/>
          <a:p>
            <a:pPr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</a:pPr>
            <a:endParaRPr lang="en-US" sz="3600" kern="0" dirty="0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853440" y="2362201"/>
            <a:ext cx="4023360" cy="1231106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t">
            <a:spAutoFit/>
          </a:bodyPr>
          <a:lstStyle>
            <a:lvl1pPr algn="ctr" rtl="0" fontAlgn="base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4000" b="0" u="none" kern="1200" spc="200" baseline="0" dirty="0">
                <a:solidFill>
                  <a:schemeClr val="bg1"/>
                </a:solidFill>
                <a:latin typeface="Source Sans Pro" panose="020B0503030403020204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enter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951858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298027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6"/>
          <p:cNvSpPr>
            <a:spLocks noChangeArrowheads="1"/>
          </p:cNvSpPr>
          <p:nvPr userDrawn="1"/>
        </p:nvSpPr>
        <p:spPr bwMode="auto">
          <a:xfrm>
            <a:off x="0" y="1295400"/>
            <a:ext cx="12192000" cy="5562600"/>
          </a:xfrm>
          <a:prstGeom prst="rect">
            <a:avLst/>
          </a:prstGeom>
          <a:solidFill>
            <a:srgbClr val="EEEBEA"/>
          </a:solidFill>
          <a:ln w="1270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algn="ctr"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  <a:defRPr/>
            </a:pPr>
            <a:r>
              <a:rPr lang="en-GB" sz="1200" kern="0" dirty="0">
                <a:solidFill>
                  <a:srgbClr val="FFFFFF">
                    <a:lumMod val="95000"/>
                  </a:srgbClr>
                </a:solidFill>
              </a:rPr>
              <a:t>`</a:t>
            </a:r>
            <a:endParaRPr lang="en-US" sz="1200" kern="0" dirty="0">
              <a:solidFill>
                <a:srgbClr val="FFFFFF">
                  <a:lumMod val="95000"/>
                </a:srgbClr>
              </a:solidFill>
            </a:endParaRPr>
          </a:p>
        </p:txBody>
      </p:sp>
      <p:sp>
        <p:nvSpPr>
          <p:cNvPr id="12" name="Text Placeholder 51"/>
          <p:cNvSpPr txBox="1">
            <a:spLocks/>
          </p:cNvSpPr>
          <p:nvPr userDrawn="1"/>
        </p:nvSpPr>
        <p:spPr>
          <a:xfrm>
            <a:off x="0" y="0"/>
            <a:ext cx="12192000" cy="160020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182880" tIns="182880" rIns="182880" bIns="182880" anchor="ctr" anchorCtr="0">
            <a:noAutofit/>
          </a:bodyPr>
          <a:lstStyle>
            <a:defPPr>
              <a:defRPr lang="en-US"/>
            </a:defPPr>
            <a:lvl1pPr algn="ctr" eaLnBrk="0" hangingPunct="0">
              <a:lnSpc>
                <a:spcPct val="110000"/>
              </a:lnSpc>
              <a:buClr>
                <a:srgbClr val="800000"/>
              </a:buClr>
              <a:buSzPct val="85000"/>
              <a:defRPr sz="2800" spc="200">
                <a:latin typeface="BentonSans Thin" pitchFamily="50" charset="0"/>
              </a:defRPr>
            </a:lvl1pPr>
          </a:lstStyle>
          <a:p>
            <a:endParaRPr lang="en-US" sz="2800" dirty="0">
              <a:solidFill>
                <a:srgbClr val="000000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304800" y="152400"/>
            <a:ext cx="11582400" cy="1295400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274320" tIns="0" rIns="274320" bIns="0" anchor="ctr">
            <a:noAutofit/>
          </a:bodyPr>
          <a:lstStyle>
            <a:lvl1pPr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4800" b="0" u="none" kern="1200" dirty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r>
              <a:rPr lang="en-US" dirty="0"/>
              <a:t>Click to enter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40181830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2342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5C5F8-5F54-4D40-9388-F2D0D7643F5B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1/9/2022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51E5E-351D-4C88-9636-7B3D12818985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7778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6628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0" r="28565"/>
          <a:stretch/>
        </p:blipFill>
        <p:spPr>
          <a:xfrm>
            <a:off x="-16931" y="-16167"/>
            <a:ext cx="12242799" cy="6890334"/>
          </a:xfrm>
          <a:prstGeom prst="rect">
            <a:avLst/>
          </a:prstGeom>
        </p:spPr>
      </p:pic>
      <p:sp>
        <p:nvSpPr>
          <p:cNvPr id="8" name="Oval 7"/>
          <p:cNvSpPr/>
          <p:nvPr userDrawn="1"/>
        </p:nvSpPr>
        <p:spPr>
          <a:xfrm rot="4892826">
            <a:off x="2175827" y="1307470"/>
            <a:ext cx="3752850" cy="5003801"/>
          </a:xfrm>
          <a:prstGeom prst="ellipse">
            <a:avLst/>
          </a:prstGeom>
          <a:gradFill>
            <a:gsLst>
              <a:gs pos="0">
                <a:srgbClr val="FFFFFF"/>
              </a:gs>
              <a:gs pos="36000">
                <a:srgbClr val="FEFEFE"/>
              </a:gs>
              <a:gs pos="100000">
                <a:srgbClr val="F8F8F8"/>
              </a:gs>
              <a:gs pos="77000">
                <a:srgbClr val="F7F7F7"/>
              </a:gs>
            </a:gsLst>
            <a:lin ang="5400000" scaled="1"/>
          </a:gradFill>
          <a:ln>
            <a:noFill/>
          </a:ln>
          <a:effectLst>
            <a:softEdge rad="76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880210" y="2592533"/>
            <a:ext cx="7267788" cy="2347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000">
                <a:solidFill>
                  <a:srgbClr val="C41230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133339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76200"/>
            <a:ext cx="11051003" cy="571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C41230"/>
                </a:solidFill>
                <a:latin typeface="Segoe UI Light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lvl="0"/>
            <a:r>
              <a:rPr lang="en-US"/>
              <a:t>Heading</a:t>
            </a:r>
          </a:p>
        </p:txBody>
      </p:sp>
    </p:spTree>
    <p:extLst>
      <p:ext uri="{BB962C8B-B14F-4D97-AF65-F5344CB8AC3E}">
        <p14:creationId xmlns:p14="http://schemas.microsoft.com/office/powerpoint/2010/main" val="1568158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6">
            <a:extLst>
              <a:ext uri="{FF2B5EF4-FFF2-40B4-BE49-F238E27FC236}">
                <a16:creationId xmlns:a16="http://schemas.microsoft.com/office/drawing/2014/main" xmlns="" id="{77498077-61CF-4332-A04E-3692AE4FA53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475488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algn="ctr">
            <a:noFill/>
            <a:miter lim="800000"/>
            <a:headEnd/>
            <a:tailEnd/>
          </a:ln>
        </p:spPr>
        <p:txBody>
          <a:bodyPr lIns="685800" tIns="685800" rIns="5486400" bIns="0" anchor="t"/>
          <a:lstStyle/>
          <a:p>
            <a:pPr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</a:pPr>
            <a:endParaRPr lang="en-US" sz="3600" kern="0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4" name="Rectangle 16"/>
          <p:cNvSpPr>
            <a:spLocks noChangeArrowheads="1"/>
          </p:cNvSpPr>
          <p:nvPr userDrawn="1"/>
        </p:nvSpPr>
        <p:spPr bwMode="auto">
          <a:xfrm>
            <a:off x="4754880" y="0"/>
            <a:ext cx="743712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 w="3175" algn="ctr">
            <a:noFill/>
            <a:miter lim="800000"/>
            <a:headEnd/>
            <a:tailEnd/>
          </a:ln>
        </p:spPr>
        <p:txBody>
          <a:bodyPr lIns="685800" tIns="685800" rIns="5486400" bIns="0" anchor="t"/>
          <a:lstStyle/>
          <a:p>
            <a:pPr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</a:pPr>
            <a:endParaRPr lang="en-US" sz="3600" kern="0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10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853440" y="2362201"/>
            <a:ext cx="4023360" cy="1231106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0" tIns="0" rIns="0" bIns="0" anchor="t">
            <a:spAutoFit/>
          </a:bodyPr>
          <a:lstStyle>
            <a:lvl1pPr algn="ctr" rtl="0" fontAlgn="base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4000" b="0" u="none" kern="1200" spc="200" baseline="0" dirty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enter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985671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6"/>
          <p:cNvSpPr>
            <a:spLocks noChangeArrowheads="1"/>
          </p:cNvSpPr>
          <p:nvPr userDrawn="1"/>
        </p:nvSpPr>
        <p:spPr bwMode="auto">
          <a:xfrm>
            <a:off x="0" y="1295400"/>
            <a:ext cx="12192000" cy="5562600"/>
          </a:xfrm>
          <a:prstGeom prst="rect">
            <a:avLst/>
          </a:prstGeom>
          <a:solidFill>
            <a:srgbClr val="EEEBEA"/>
          </a:solidFill>
          <a:ln w="1270" algn="ctr">
            <a:noFill/>
            <a:miter lim="800000"/>
            <a:headEnd/>
            <a:tailEnd/>
          </a:ln>
        </p:spPr>
        <p:txBody>
          <a:bodyPr lIns="27432" tIns="27432" rIns="27432" bIns="27432" anchor="ctr"/>
          <a:lstStyle/>
          <a:p>
            <a:pPr algn="ctr" eaLnBrk="0" hangingPunct="0">
              <a:lnSpc>
                <a:spcPct val="120000"/>
              </a:lnSpc>
              <a:spcBef>
                <a:spcPct val="50000"/>
              </a:spcBef>
              <a:buClr>
                <a:srgbClr val="800000"/>
              </a:buClr>
              <a:buSzPct val="85000"/>
              <a:defRPr/>
            </a:pPr>
            <a:r>
              <a:rPr lang="en-GB" sz="1200" kern="0">
                <a:solidFill>
                  <a:srgbClr val="FFFFFF">
                    <a:lumMod val="95000"/>
                  </a:srgbClr>
                </a:solidFill>
              </a:rPr>
              <a:t>`</a:t>
            </a:r>
            <a:endParaRPr lang="en-US" sz="1200" kern="0">
              <a:solidFill>
                <a:srgbClr val="FFFFFF">
                  <a:lumMod val="95000"/>
                </a:srgbClr>
              </a:solidFill>
            </a:endParaRPr>
          </a:p>
        </p:txBody>
      </p:sp>
      <p:sp>
        <p:nvSpPr>
          <p:cNvPr id="12" name="Text Placeholder 51"/>
          <p:cNvSpPr txBox="1">
            <a:spLocks/>
          </p:cNvSpPr>
          <p:nvPr userDrawn="1"/>
        </p:nvSpPr>
        <p:spPr>
          <a:xfrm>
            <a:off x="0" y="0"/>
            <a:ext cx="12192000" cy="1600200"/>
          </a:xfrm>
          <a:prstGeom prst="rect">
            <a:avLst/>
          </a:prstGeom>
          <a:solidFill>
            <a:schemeClr val="accent1"/>
          </a:solidFill>
          <a:ln w="12700" algn="ctr">
            <a:solidFill>
              <a:schemeClr val="accent1"/>
            </a:solidFill>
            <a:miter lim="800000"/>
            <a:headEnd/>
            <a:tailEnd/>
          </a:ln>
        </p:spPr>
        <p:txBody>
          <a:bodyPr wrap="square" lIns="182880" tIns="182880" rIns="182880" bIns="182880" anchor="ctr" anchorCtr="0">
            <a:noAutofit/>
          </a:bodyPr>
          <a:lstStyle>
            <a:defPPr>
              <a:defRPr lang="en-US"/>
            </a:defPPr>
            <a:lvl1pPr algn="ctr" eaLnBrk="0" hangingPunct="0">
              <a:lnSpc>
                <a:spcPct val="110000"/>
              </a:lnSpc>
              <a:buClr>
                <a:srgbClr val="800000"/>
              </a:buClr>
              <a:buSzPct val="85000"/>
              <a:defRPr sz="2800" spc="200">
                <a:latin typeface="BentonSans Thin" pitchFamily="50" charset="0"/>
              </a:defRPr>
            </a:lvl1pPr>
          </a:lstStyle>
          <a:p>
            <a:endParaRPr lang="en-US" sz="2800">
              <a:solidFill>
                <a:srgbClr val="000000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type="ctrTitle" sz="quarter" hasCustomPrompt="1"/>
          </p:nvPr>
        </p:nvSpPr>
        <p:spPr>
          <a:xfrm>
            <a:off x="304800" y="152400"/>
            <a:ext cx="11582400" cy="1295400"/>
          </a:xfrm>
          <a:solidFill>
            <a:srgbClr val="58443B">
              <a:alpha val="0"/>
            </a:srgbClr>
          </a:solidFill>
          <a:ln w="9525">
            <a:noFill/>
            <a:miter lim="800000"/>
            <a:headEnd/>
            <a:tailEnd/>
          </a:ln>
        </p:spPr>
        <p:txBody>
          <a:bodyPr wrap="square" lIns="274320" tIns="0" rIns="274320" bIns="0" anchor="ctr">
            <a:noAutofit/>
          </a:bodyPr>
          <a:lstStyle>
            <a:lvl1pPr algn="ctr" rtl="0"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5000"/>
              <a:buFont typeface="Wingdings" pitchFamily="2" charset="2"/>
              <a:buNone/>
              <a:defRPr lang="en-US" sz="4800" b="0" u="none" kern="1200" dirty="0">
                <a:solidFill>
                  <a:schemeClr val="bg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</a:lstStyle>
          <a:p>
            <a:r>
              <a:rPr lang="en-US"/>
              <a:t>Click to enter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42734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image" Target="../media/image4.svg"/><Relationship Id="rId5" Type="http://schemas.openxmlformats.org/officeDocument/2006/relationships/slideLayout" Target="../slideLayouts/slideLayout18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17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image" Target="../media/image4.svg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image" Target="../media/image3.png"/><Relationship Id="rId5" Type="http://schemas.openxmlformats.org/officeDocument/2006/relationships/slideLayout" Target="../slideLayouts/slideLayout26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8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41.xml"/><Relationship Id="rId5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34.xml"/><Relationship Id="rId9" Type="http://schemas.openxmlformats.org/officeDocument/2006/relationships/slideLayout" Target="../slideLayouts/slideLayout3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11480"/>
            <a:ext cx="10972800" cy="731520"/>
          </a:xfrm>
          <a:prstGeom prst="rect">
            <a:avLst/>
          </a:prstGeom>
        </p:spPr>
        <p:txBody>
          <a:bodyPr vert="horz" lIns="0" tIns="45714" rIns="0" bIns="45714" rtlCol="0" anchor="ctr">
            <a:noAutofit/>
          </a:bodyPr>
          <a:lstStyle/>
          <a:p>
            <a:r>
              <a:rPr lang="en-US" dirty="0"/>
              <a:t>Slide Title 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5937623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/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5937623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/>
              <a:t> </a:t>
            </a:r>
          </a:p>
        </p:txBody>
      </p:sp>
      <p:sp>
        <p:nvSpPr>
          <p:cNvPr id="5" name="Text Box 6">
            <a:extLst>
              <a:ext uri="{FF2B5EF4-FFF2-40B4-BE49-F238E27FC236}">
                <a16:creationId xmlns:a16="http://schemas.microsoft.com/office/drawing/2014/main" xmlns="" id="{F81A3A04-C5F6-4245-81D0-88B1BD69404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649108" y="6533580"/>
            <a:ext cx="48768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rIns="0">
            <a:spAutoFit/>
          </a:bodyPr>
          <a:lstStyle/>
          <a:p>
            <a:pPr algn="ctr" rt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D79BE217-EF7E-4B40-980D-BA2786CEB353}" type="slidenum">
              <a:rPr lang="en-US" sz="900" kern="1200" smtClean="0">
                <a:solidFill>
                  <a:schemeClr val="bg1"/>
                </a:solidFill>
                <a:latin typeface="Avenir Next LT Pro" panose="020B0504020202020204" pitchFamily="34" charset="0"/>
                <a:ea typeface="+mn-ea"/>
                <a:cs typeface="Arial" charset="0"/>
              </a:rPr>
              <a: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sz="900" kern="1200">
              <a:solidFill>
                <a:schemeClr val="bg1"/>
              </a:solidFill>
              <a:latin typeface="Avenir Next LT Pro" panose="020B0504020202020204" pitchFamily="34" charset="0"/>
              <a:ea typeface="+mn-ea"/>
              <a:cs typeface="Arial" charset="0"/>
            </a:endParaRPr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xmlns="" id="{E93AD64B-5C7A-4C4A-96A5-068B5F00FC79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312060" y="6245023"/>
            <a:ext cx="459466" cy="39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2035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8" r:id="rId1"/>
    <p:sldLayoutId id="2147483951" r:id="rId2"/>
    <p:sldLayoutId id="2147483896" r:id="rId3"/>
    <p:sldLayoutId id="2147483953" r:id="rId4"/>
    <p:sldLayoutId id="2147483952" r:id="rId5"/>
    <p:sldLayoutId id="2147483933" r:id="rId6"/>
    <p:sldLayoutId id="2147483935" r:id="rId7"/>
    <p:sldLayoutId id="2147483950" r:id="rId8"/>
    <p:sldLayoutId id="2147483948" r:id="rId9"/>
    <p:sldLayoutId id="2147483954" r:id="rId10"/>
    <p:sldLayoutId id="2147484066" r:id="rId11"/>
    <p:sldLayoutId id="2147484067" r:id="rId12"/>
    <p:sldLayoutId id="2147484068" r:id="rId13"/>
  </p:sldLayoutIdLst>
  <p:hf hdr="0" ftr="0" dt="0"/>
  <p:txStyles>
    <p:titleStyle>
      <a:lvl1pPr algn="l" defTabSz="914293" rtl="0" eaLnBrk="1" latinLnBrk="0" hangingPunct="1">
        <a:spcBef>
          <a:spcPct val="0"/>
        </a:spcBef>
        <a:buNone/>
        <a:defRPr lang="en-US" sz="5000" b="0" kern="1200" dirty="0">
          <a:solidFill>
            <a:srgbClr val="FFFFFF"/>
          </a:solidFill>
          <a:latin typeface="Source Sans Pro" panose="020B0503030403020204" pitchFamily="34" charset="0"/>
          <a:ea typeface="+mj-ea"/>
          <a:cs typeface="Segoe UI Light" panose="020B0502040204020203" pitchFamily="34" charset="0"/>
        </a:defRPr>
      </a:lvl1pPr>
    </p:titleStyle>
    <p:bodyStyle>
      <a:lvl1pPr marL="231748" indent="-231748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Arial"/>
        <a:buChar char="•"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1pPr>
      <a:lvl2pPr marL="457146" indent="-228573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Lucida Grande"/>
        <a:buChar char="-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2pPr>
      <a:lvl3pPr marL="687308" indent="-226987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85000"/>
        <a:buFont typeface="Wingdings" charset="2"/>
        <a:buChar char="§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3pPr>
      <a:lvl4pPr marL="912706" indent="-225399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Lucida Grande"/>
        <a:buChar char="-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4pPr>
      <a:lvl5pPr marL="1144454" indent="-230161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Arial"/>
        <a:buChar char="•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5pPr>
      <a:lvl6pPr marL="1147627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1374614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601601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586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9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2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xmlns="" id="{0786E1F7-757C-47C8-BFEB-6D94378ED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24" y="651856"/>
            <a:ext cx="11649075" cy="62766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2773D5F0-D1F3-4C82-816E-9714068A2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524" y="1601788"/>
            <a:ext cx="11649075" cy="45751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xmlns="" id="{37F08B24-DAA4-45D5-8A88-63E588E2A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 anchor="b"/>
          <a:lstStyle>
            <a:lvl1pPr algn="r">
              <a:defRPr sz="700" cap="small" baseline="0">
                <a:solidFill>
                  <a:schemeClr val="tx1"/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fr-FR" err="1"/>
              <a:t>Liquidity</a:t>
            </a:r>
            <a:r>
              <a:rPr lang="fr-FR"/>
              <a:t> management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xmlns="" id="{7265CC09-BD72-433F-ACB5-5DFCB9C0D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71450" indent="-171450" algn="l">
              <a:buFont typeface="Arial" panose="020B0604020202020204" pitchFamily="34" charset="0"/>
              <a:buChar char="│"/>
              <a:defRPr sz="700" b="1">
                <a:solidFill>
                  <a:schemeClr val="tx1"/>
                </a:solidFill>
              </a:defRPr>
            </a:lvl1pPr>
          </a:lstStyle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xmlns="" id="{1E408A7C-1CD7-4428-9E0B-33AD6B9D4D0A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sp>
        <p:nvSpPr>
          <p:cNvPr id="64" name="Espace réservé de la date 63">
            <a:extLst>
              <a:ext uri="{FF2B5EF4-FFF2-40B4-BE49-F238E27FC236}">
                <a16:creationId xmlns:a16="http://schemas.microsoft.com/office/drawing/2014/main" xmlns="" id="{49B2B989-0521-4FBB-9EFD-65F50FFB41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90488" indent="-90488" algn="l">
              <a:buFont typeface="Arial" panose="020B0604020202020204" pitchFamily="34" charset="0"/>
              <a:buChar char="│"/>
              <a:defRPr sz="700">
                <a:solidFill>
                  <a:schemeClr val="tx1"/>
                </a:solidFill>
              </a:defRPr>
            </a:lvl1pPr>
          </a:lstStyle>
          <a:p>
            <a:fld id="{D10DFEDC-BE4C-4634-B8BE-DBCD4FFA323A}" type="datetime1">
              <a:rPr lang="fr-FR" smtClean="0"/>
              <a:pPr/>
              <a:t>09/01/2022</a:t>
            </a:fld>
            <a:endParaRPr lang="fr-FR"/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xmlns="" id="{970FD0AD-5216-4FFD-B9C5-41A3EC9C58F2}"/>
              </a:ext>
            </a:extLst>
          </p:cNvPr>
          <p:cNvGrpSpPr/>
          <p:nvPr userDrawn="1"/>
        </p:nvGrpSpPr>
        <p:grpSpPr>
          <a:xfrm>
            <a:off x="0" y="0"/>
            <a:ext cx="12192000" cy="365553"/>
            <a:chOff x="0" y="0"/>
            <a:chExt cx="12192000" cy="365553"/>
          </a:xfrm>
        </p:grpSpPr>
        <p:sp>
          <p:nvSpPr>
            <p:cNvPr id="40" name="BAR MENU">
              <a:extLst>
                <a:ext uri="{FF2B5EF4-FFF2-40B4-BE49-F238E27FC236}">
                  <a16:creationId xmlns:a16="http://schemas.microsoft.com/office/drawing/2014/main" xmlns="" id="{2AB8F540-2FF5-4AE2-8C09-57A4D39CF51C}"/>
                </a:ext>
              </a:extLst>
            </p:cNvPr>
            <p:cNvSpPr txBox="1"/>
            <p:nvPr/>
          </p:nvSpPr>
          <p:spPr>
            <a:xfrm>
              <a:off x="0" y="0"/>
              <a:ext cx="12192000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41" name="ZONE APPENDIX">
              <a:hlinkClick r:id="" action="ppaction://noaction"/>
              <a:extLst>
                <a:ext uri="{FF2B5EF4-FFF2-40B4-BE49-F238E27FC236}">
                  <a16:creationId xmlns:a16="http://schemas.microsoft.com/office/drawing/2014/main" xmlns="" id="{AE93F72C-9136-4423-8933-5FE1EA03E05C}"/>
                </a:ext>
              </a:extLst>
            </p:cNvPr>
            <p:cNvSpPr txBox="1"/>
            <p:nvPr/>
          </p:nvSpPr>
          <p:spPr>
            <a:xfrm>
              <a:off x="11695693" y="528"/>
              <a:ext cx="216907" cy="36502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42" name="+ APPENDIX">
              <a:extLst>
                <a:ext uri="{FF2B5EF4-FFF2-40B4-BE49-F238E27FC236}">
                  <a16:creationId xmlns:a16="http://schemas.microsoft.com/office/drawing/2014/main" xmlns="" id="{F44F42F7-2710-4425-ACF4-1F4076F98784}"/>
                </a:ext>
              </a:extLst>
            </p:cNvPr>
            <p:cNvGrpSpPr/>
            <p:nvPr/>
          </p:nvGrpSpPr>
          <p:grpSpPr>
            <a:xfrm>
              <a:off x="11752820" y="155270"/>
              <a:ext cx="110057" cy="110051"/>
              <a:chOff x="10247685" y="-155714"/>
              <a:chExt cx="78069" cy="78067"/>
            </a:xfrm>
            <a:solidFill>
              <a:schemeClr val="bg2"/>
            </a:solidFill>
          </p:grpSpPr>
          <p:cxnSp>
            <p:nvCxnSpPr>
              <p:cNvPr id="66" name="Connecteur droit 65">
                <a:extLst>
                  <a:ext uri="{FF2B5EF4-FFF2-40B4-BE49-F238E27FC236}">
                    <a16:creationId xmlns:a16="http://schemas.microsoft.com/office/drawing/2014/main" xmlns="" id="{24580F60-1653-4E28-9E90-0B2CE5CBC667}"/>
                  </a:ext>
                </a:extLst>
              </p:cNvPr>
              <p:cNvCxnSpPr/>
              <p:nvPr/>
            </p:nvCxnSpPr>
            <p:spPr>
              <a:xfrm>
                <a:off x="10286720" y="-155714"/>
                <a:ext cx="0" cy="78067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necteur droit 66">
                <a:extLst>
                  <a:ext uri="{FF2B5EF4-FFF2-40B4-BE49-F238E27FC236}">
                    <a16:creationId xmlns:a16="http://schemas.microsoft.com/office/drawing/2014/main" xmlns="" id="{74BFAE41-CE02-4FFD-BB49-66A22BAE008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10286720" y="-155714"/>
                <a:ext cx="0" cy="78069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LINK APPENDIX">
              <a:extLst>
                <a:ext uri="{FF2B5EF4-FFF2-40B4-BE49-F238E27FC236}">
                  <a16:creationId xmlns:a16="http://schemas.microsoft.com/office/drawing/2014/main" xmlns="" id="{AE0BDDEE-5CAD-41B9-B872-3B4487262D3E}"/>
                </a:ext>
              </a:extLst>
            </p:cNvPr>
            <p:cNvSpPr txBox="1"/>
            <p:nvPr/>
          </p:nvSpPr>
          <p:spPr>
            <a:xfrm>
              <a:off x="11695693" y="528"/>
              <a:ext cx="216907" cy="365025"/>
            </a:xfrm>
            <a:prstGeom prst="rect">
              <a:avLst/>
            </a:prstGeom>
            <a:solidFill>
              <a:schemeClr val="tx2">
                <a:alpha val="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44" name="MENU LOGO SG">
              <a:extLst>
                <a:ext uri="{FF2B5EF4-FFF2-40B4-BE49-F238E27FC236}">
                  <a16:creationId xmlns:a16="http://schemas.microsoft.com/office/drawing/2014/main" xmlns="" id="{465F3EBA-53A7-48E5-B39A-8EE428A9AF54}"/>
                </a:ext>
              </a:extLst>
            </p:cNvPr>
            <p:cNvGrpSpPr/>
            <p:nvPr userDrawn="1"/>
          </p:nvGrpSpPr>
          <p:grpSpPr>
            <a:xfrm>
              <a:off x="11156608" y="41991"/>
              <a:ext cx="277812" cy="274058"/>
              <a:chOff x="11156608" y="41991"/>
              <a:chExt cx="277812" cy="274058"/>
            </a:xfrm>
          </p:grpSpPr>
          <p:sp>
            <p:nvSpPr>
              <p:cNvPr id="62" name="Forme libre : forme 61">
                <a:extLst>
                  <a:ext uri="{FF2B5EF4-FFF2-40B4-BE49-F238E27FC236}">
                    <a16:creationId xmlns:a16="http://schemas.microsoft.com/office/drawing/2014/main" xmlns="" id="{D6CEB835-FD0D-44D8-861F-53D15EB51BF9}"/>
                  </a:ext>
                </a:extLst>
              </p:cNvPr>
              <p:cNvSpPr/>
              <p:nvPr/>
            </p:nvSpPr>
            <p:spPr>
              <a:xfrm>
                <a:off x="11156608" y="41991"/>
                <a:ext cx="277812" cy="135152"/>
              </a:xfrm>
              <a:custGeom>
                <a:avLst/>
                <a:gdLst>
                  <a:gd name="connsiteX0" fmla="*/ 0 w 277812"/>
                  <a:gd name="connsiteY0" fmla="*/ 0 h 135151"/>
                  <a:gd name="connsiteX1" fmla="*/ 277812 w 277812"/>
                  <a:gd name="connsiteY1" fmla="*/ 0 h 135151"/>
                  <a:gd name="connsiteX2" fmla="*/ 277812 w 277812"/>
                  <a:gd name="connsiteY2" fmla="*/ 141909 h 135151"/>
                  <a:gd name="connsiteX3" fmla="*/ 0 w 277812"/>
                  <a:gd name="connsiteY3" fmla="*/ 141909 h 135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812" h="135151">
                    <a:moveTo>
                      <a:pt x="0" y="0"/>
                    </a:moveTo>
                    <a:lnTo>
                      <a:pt x="277812" y="0"/>
                    </a:lnTo>
                    <a:lnTo>
                      <a:pt x="277812" y="141909"/>
                    </a:lnTo>
                    <a:lnTo>
                      <a:pt x="0" y="141909"/>
                    </a:lnTo>
                    <a:close/>
                  </a:path>
                </a:pathLst>
              </a:custGeom>
              <a:solidFill>
                <a:srgbClr val="E20030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xmlns="" id="{3C73C16F-51A3-4A13-AFC8-601170BA8E77}"/>
                  </a:ext>
                </a:extLst>
              </p:cNvPr>
              <p:cNvSpPr/>
              <p:nvPr/>
            </p:nvSpPr>
            <p:spPr>
              <a:xfrm>
                <a:off x="11156608" y="180897"/>
                <a:ext cx="277812" cy="135152"/>
              </a:xfrm>
              <a:custGeom>
                <a:avLst/>
                <a:gdLst>
                  <a:gd name="connsiteX0" fmla="*/ 0 w 277812"/>
                  <a:gd name="connsiteY0" fmla="*/ 0 h 135151"/>
                  <a:gd name="connsiteX1" fmla="*/ 277812 w 277812"/>
                  <a:gd name="connsiteY1" fmla="*/ 0 h 135151"/>
                  <a:gd name="connsiteX2" fmla="*/ 277812 w 277812"/>
                  <a:gd name="connsiteY2" fmla="*/ 138906 h 135151"/>
                  <a:gd name="connsiteX3" fmla="*/ 0 w 277812"/>
                  <a:gd name="connsiteY3" fmla="*/ 138906 h 135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812" h="135151">
                    <a:moveTo>
                      <a:pt x="0" y="0"/>
                    </a:moveTo>
                    <a:lnTo>
                      <a:pt x="277812" y="0"/>
                    </a:lnTo>
                    <a:lnTo>
                      <a:pt x="277812" y="138906"/>
                    </a:lnTo>
                    <a:lnTo>
                      <a:pt x="0" y="138906"/>
                    </a:lnTo>
                    <a:close/>
                  </a:path>
                </a:pathLst>
              </a:custGeom>
              <a:solidFill>
                <a:srgbClr val="000000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xmlns="" id="{C081AB50-6FB3-448B-855C-97C22D099523}"/>
                  </a:ext>
                </a:extLst>
              </p:cNvPr>
              <p:cNvSpPr/>
              <p:nvPr/>
            </p:nvSpPr>
            <p:spPr>
              <a:xfrm>
                <a:off x="11205413" y="172638"/>
                <a:ext cx="180202" cy="15017"/>
              </a:xfrm>
              <a:custGeom>
                <a:avLst/>
                <a:gdLst>
                  <a:gd name="connsiteX0" fmla="*/ 0 w 180202"/>
                  <a:gd name="connsiteY0" fmla="*/ 0 h 15016"/>
                  <a:gd name="connsiteX1" fmla="*/ 180953 w 180202"/>
                  <a:gd name="connsiteY1" fmla="*/ 0 h 15016"/>
                  <a:gd name="connsiteX2" fmla="*/ 180953 w 180202"/>
                  <a:gd name="connsiteY2" fmla="*/ 17269 h 15016"/>
                  <a:gd name="connsiteX3" fmla="*/ 0 w 180202"/>
                  <a:gd name="connsiteY3" fmla="*/ 17269 h 1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0202" h="15016">
                    <a:moveTo>
                      <a:pt x="0" y="0"/>
                    </a:moveTo>
                    <a:lnTo>
                      <a:pt x="180953" y="0"/>
                    </a:lnTo>
                    <a:lnTo>
                      <a:pt x="180953" y="17269"/>
                    </a:lnTo>
                    <a:lnTo>
                      <a:pt x="0" y="17269"/>
                    </a:lnTo>
                    <a:close/>
                  </a:path>
                </a:pathLst>
              </a:custGeom>
              <a:solidFill>
                <a:srgbClr val="FFFFFF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45" name="LINK MENU SG">
              <a:extLst>
                <a:ext uri="{FF2B5EF4-FFF2-40B4-BE49-F238E27FC236}">
                  <a16:creationId xmlns:a16="http://schemas.microsoft.com/office/drawing/2014/main" xmlns="" id="{C4B2577C-D963-41C5-8527-E230751DD6F5}"/>
                </a:ext>
              </a:extLst>
            </p:cNvPr>
            <p:cNvSpPr txBox="1"/>
            <p:nvPr userDrawn="1"/>
          </p:nvSpPr>
          <p:spPr>
            <a:xfrm>
              <a:off x="10895336" y="0"/>
              <a:ext cx="800358" cy="365025"/>
            </a:xfrm>
            <a:prstGeom prst="rect">
              <a:avLst/>
            </a:prstGeom>
            <a:noFill/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46" name="Innovation">
              <a:extLst>
                <a:ext uri="{FF2B5EF4-FFF2-40B4-BE49-F238E27FC236}">
                  <a16:creationId xmlns:a16="http://schemas.microsoft.com/office/drawing/2014/main" xmlns="" id="{9F7DABCF-4A69-432A-8B8C-2E1153867CC0}"/>
                </a:ext>
              </a:extLst>
            </p:cNvPr>
            <p:cNvSpPr txBox="1"/>
            <p:nvPr/>
          </p:nvSpPr>
          <p:spPr>
            <a:xfrm>
              <a:off x="9530477" y="0"/>
              <a:ext cx="1273401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>
              <a:defPPr>
                <a:defRPr lang="fr-FR"/>
              </a:defPPr>
              <a:lvl1pPr algn="ctr">
                <a:defRPr sz="900" b="1" cap="all" spc="80">
                  <a:solidFill>
                    <a:schemeClr val="tx2"/>
                  </a:solidFill>
                </a:defRPr>
              </a:lvl1pPr>
            </a:lstStyle>
            <a:p>
              <a:pPr algn="ctr"/>
              <a:r>
                <a:rPr lang="en-US" sz="900" b="1" cap="all" spc="80">
                  <a:solidFill>
                    <a:schemeClr val="tx2"/>
                  </a:solidFill>
                </a:rPr>
                <a:t>client services</a:t>
              </a:r>
            </a:p>
          </p:txBody>
        </p:sp>
        <p:sp>
          <p:nvSpPr>
            <p:cNvPr id="47" name="Client services">
              <a:extLst>
                <a:ext uri="{FF2B5EF4-FFF2-40B4-BE49-F238E27FC236}">
                  <a16:creationId xmlns:a16="http://schemas.microsoft.com/office/drawing/2014/main" xmlns="" id="{C6A4F110-38FE-4243-BEAF-6C93208DCC7B}"/>
                </a:ext>
              </a:extLst>
            </p:cNvPr>
            <p:cNvSpPr txBox="1"/>
            <p:nvPr/>
          </p:nvSpPr>
          <p:spPr>
            <a:xfrm>
              <a:off x="8251690" y="0"/>
              <a:ext cx="1214097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en-US" sz="900" b="1" cap="all" spc="80">
                  <a:solidFill>
                    <a:schemeClr val="tx2"/>
                  </a:solidFill>
                </a:rPr>
                <a:t>innovation</a:t>
              </a:r>
            </a:p>
          </p:txBody>
        </p:sp>
        <p:sp>
          <p:nvSpPr>
            <p:cNvPr id="48" name="Develop, secure &amp; finance">
              <a:extLst>
                <a:ext uri="{FF2B5EF4-FFF2-40B4-BE49-F238E27FC236}">
                  <a16:creationId xmlns:a16="http://schemas.microsoft.com/office/drawing/2014/main" xmlns="" id="{C99A19A3-07B5-4BC5-8D8A-F776F83AEC1E}"/>
                </a:ext>
              </a:extLst>
            </p:cNvPr>
            <p:cNvSpPr txBox="1"/>
            <p:nvPr/>
          </p:nvSpPr>
          <p:spPr>
            <a:xfrm>
              <a:off x="6088020" y="0"/>
              <a:ext cx="2098984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 err="1">
                  <a:solidFill>
                    <a:schemeClr val="tx2"/>
                  </a:solidFill>
                </a:rPr>
                <a:t>Develop</a:t>
              </a:r>
              <a:r>
                <a:rPr lang="fr-FR" sz="900" b="1" cap="all" spc="80">
                  <a:solidFill>
                    <a:schemeClr val="tx2"/>
                  </a:solidFill>
                </a:rPr>
                <a:t>, </a:t>
              </a:r>
              <a:r>
                <a:rPr lang="fr-FR" sz="900" b="1" cap="all" spc="80" err="1">
                  <a:solidFill>
                    <a:schemeClr val="tx2"/>
                  </a:solidFill>
                </a:rPr>
                <a:t>secure</a:t>
              </a:r>
              <a:r>
                <a:rPr lang="fr-FR" sz="900" b="1" cap="all" spc="80">
                  <a:solidFill>
                    <a:schemeClr val="tx2"/>
                  </a:solidFill>
                </a:rPr>
                <a:t> &amp; finance</a:t>
              </a:r>
            </a:p>
          </p:txBody>
        </p:sp>
        <p:sp>
          <p:nvSpPr>
            <p:cNvPr id="49" name="Liquidity management">
              <a:extLst>
                <a:ext uri="{FF2B5EF4-FFF2-40B4-BE49-F238E27FC236}">
                  <a16:creationId xmlns:a16="http://schemas.microsoft.com/office/drawing/2014/main" xmlns="" id="{29BBE2C4-34C5-4141-AB91-8DBDC4C4E6C2}"/>
                </a:ext>
              </a:extLst>
            </p:cNvPr>
            <p:cNvSpPr txBox="1"/>
            <p:nvPr/>
          </p:nvSpPr>
          <p:spPr>
            <a:xfrm>
              <a:off x="4153920" y="0"/>
              <a:ext cx="1867868" cy="365025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bg1"/>
                  </a:solidFill>
                </a:rPr>
                <a:t>Liquidity management</a:t>
              </a:r>
            </a:p>
          </p:txBody>
        </p:sp>
        <p:sp>
          <p:nvSpPr>
            <p:cNvPr id="50" name="Payment &amp; collection">
              <a:hlinkClick r:id="" action="ppaction://noaction"/>
              <a:extLst>
                <a:ext uri="{FF2B5EF4-FFF2-40B4-BE49-F238E27FC236}">
                  <a16:creationId xmlns:a16="http://schemas.microsoft.com/office/drawing/2014/main" xmlns="" id="{7CE40CB6-1C1D-4F42-A0B2-5F6762C5A1AF}"/>
                </a:ext>
              </a:extLst>
            </p:cNvPr>
            <p:cNvSpPr txBox="1"/>
            <p:nvPr/>
          </p:nvSpPr>
          <p:spPr>
            <a:xfrm>
              <a:off x="2417722" y="0"/>
              <a:ext cx="1669966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 err="1">
                  <a:solidFill>
                    <a:schemeClr val="tx2"/>
                  </a:solidFill>
                </a:rPr>
                <a:t>Payment</a:t>
              </a:r>
              <a:r>
                <a:rPr lang="fr-FR" sz="900" b="1" cap="all" spc="80">
                  <a:solidFill>
                    <a:schemeClr val="tx2"/>
                  </a:solidFill>
                </a:rPr>
                <a:t> &amp; collection</a:t>
              </a:r>
            </a:p>
          </p:txBody>
        </p:sp>
        <p:sp>
          <p:nvSpPr>
            <p:cNvPr id="52" name="360 Vision">
              <a:extLst>
                <a:ext uri="{FF2B5EF4-FFF2-40B4-BE49-F238E27FC236}">
                  <a16:creationId xmlns:a16="http://schemas.microsoft.com/office/drawing/2014/main" xmlns="" id="{1C60A2CA-5CD5-4C2C-AD25-33F0D682FEC6}"/>
                </a:ext>
              </a:extLst>
            </p:cNvPr>
            <p:cNvSpPr txBox="1"/>
            <p:nvPr/>
          </p:nvSpPr>
          <p:spPr>
            <a:xfrm>
              <a:off x="1258889" y="0"/>
              <a:ext cx="1092601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tx2"/>
                  </a:solidFill>
                </a:rPr>
                <a:t>360 vision</a:t>
              </a:r>
            </a:p>
          </p:txBody>
        </p:sp>
        <p:sp>
          <p:nvSpPr>
            <p:cNvPr id="53" name="ZONE HOME">
              <a:extLst>
                <a:ext uri="{FF2B5EF4-FFF2-40B4-BE49-F238E27FC236}">
                  <a16:creationId xmlns:a16="http://schemas.microsoft.com/office/drawing/2014/main" xmlns="" id="{53E08273-E334-49B5-A74A-B2EC853E7139}"/>
                </a:ext>
              </a:extLst>
            </p:cNvPr>
            <p:cNvSpPr txBox="1"/>
            <p:nvPr/>
          </p:nvSpPr>
          <p:spPr>
            <a:xfrm>
              <a:off x="897101" y="0"/>
              <a:ext cx="361788" cy="36502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54" name="BAR HOME">
              <a:extLst>
                <a:ext uri="{FF2B5EF4-FFF2-40B4-BE49-F238E27FC236}">
                  <a16:creationId xmlns:a16="http://schemas.microsoft.com/office/drawing/2014/main" xmlns="" id="{5108111D-A004-4721-BB30-EE4F11B582E7}"/>
                </a:ext>
              </a:extLst>
            </p:cNvPr>
            <p:cNvGrpSpPr/>
            <p:nvPr/>
          </p:nvGrpSpPr>
          <p:grpSpPr>
            <a:xfrm>
              <a:off x="979067" y="99568"/>
              <a:ext cx="222128" cy="177005"/>
              <a:chOff x="979067" y="99568"/>
              <a:chExt cx="222128" cy="177005"/>
            </a:xfrm>
            <a:solidFill>
              <a:schemeClr val="bg2"/>
            </a:solidFill>
          </p:grpSpPr>
          <p:cxnSp>
            <p:nvCxnSpPr>
              <p:cNvPr id="57" name="Connecteur droit 56">
                <a:extLst>
                  <a:ext uri="{FF2B5EF4-FFF2-40B4-BE49-F238E27FC236}">
                    <a16:creationId xmlns:a16="http://schemas.microsoft.com/office/drawing/2014/main" xmlns="" id="{FD16EB81-FEBB-4AF5-8BC4-92024FACC0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99568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cteur droit 59">
                <a:extLst>
                  <a:ext uri="{FF2B5EF4-FFF2-40B4-BE49-F238E27FC236}">
                    <a16:creationId xmlns:a16="http://schemas.microsoft.com/office/drawing/2014/main" xmlns="" id="{248DC0DB-1EF1-4E1E-BA2E-354B968C04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188071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droit 60">
                <a:extLst>
                  <a:ext uri="{FF2B5EF4-FFF2-40B4-BE49-F238E27FC236}">
                    <a16:creationId xmlns:a16="http://schemas.microsoft.com/office/drawing/2014/main" xmlns="" id="{9D886DAE-0B4F-411C-8FC0-B9C9248C87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276573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LINK HOME">
              <a:extLst>
                <a:ext uri="{FF2B5EF4-FFF2-40B4-BE49-F238E27FC236}">
                  <a16:creationId xmlns:a16="http://schemas.microsoft.com/office/drawing/2014/main" xmlns="" id="{BCE9D490-2E2E-40A9-B152-704407B1FE68}"/>
                </a:ext>
              </a:extLst>
            </p:cNvPr>
            <p:cNvSpPr txBox="1"/>
            <p:nvPr/>
          </p:nvSpPr>
          <p:spPr>
            <a:xfrm>
              <a:off x="897101" y="0"/>
              <a:ext cx="361788" cy="365025"/>
            </a:xfrm>
            <a:prstGeom prst="rect">
              <a:avLst/>
            </a:prstGeom>
            <a:solidFill>
              <a:schemeClr val="bg2">
                <a:alpha val="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56" name="INTRO">
              <a:extLst>
                <a:ext uri="{FF2B5EF4-FFF2-40B4-BE49-F238E27FC236}">
                  <a16:creationId xmlns:a16="http://schemas.microsoft.com/office/drawing/2014/main" xmlns="" id="{526975E1-FB33-422D-BEE8-E57700C6DD1B}"/>
                </a:ext>
              </a:extLst>
            </p:cNvPr>
            <p:cNvSpPr txBox="1"/>
            <p:nvPr/>
          </p:nvSpPr>
          <p:spPr>
            <a:xfrm>
              <a:off x="274658" y="0"/>
              <a:ext cx="646715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tx2"/>
                  </a:solidFill>
                </a:rPr>
                <a:t>INTRO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3157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6" r:id="rId1"/>
    <p:sldLayoutId id="2147483957" r:id="rId2"/>
    <p:sldLayoutId id="2147483958" r:id="rId3"/>
    <p:sldLayoutId id="2147483959" r:id="rId4"/>
    <p:sldLayoutId id="2147483960" r:id="rId5"/>
    <p:sldLayoutId id="2147483961" r:id="rId6"/>
    <p:sldLayoutId id="2147483962" r:id="rId7"/>
    <p:sldLayoutId id="2147483963" r:id="rId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cap="all" baseline="0">
          <a:solidFill>
            <a:schemeClr val="accent1"/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600" b="1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2pPr>
      <a:lvl3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3pPr>
      <a:lvl4pPr marL="88900" indent="-80963" algn="l" defTabSz="914400" rtl="0" eaLnBrk="1" latinLnBrk="0" hangingPunct="1">
        <a:lnSpc>
          <a:spcPct val="114000"/>
        </a:lnSpc>
        <a:spcBef>
          <a:spcPts val="600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000" kern="1200">
          <a:solidFill>
            <a:schemeClr val="tx1">
              <a:lumMod val="65000"/>
              <a:lumOff val="35000"/>
            </a:schemeClr>
          </a:solidFill>
          <a:latin typeface="Source Sans Pro" panose="020B0503030403020204" pitchFamily="34" charset="0"/>
          <a:ea typeface="+mn-ea"/>
          <a:cs typeface="+mn-cs"/>
        </a:defRPr>
      </a:lvl4pPr>
      <a:lvl5pPr marL="268288" indent="-88900" algn="l" defTabSz="914400" rtl="0" eaLnBrk="1" latinLnBrk="0" hangingPunct="1">
        <a:lnSpc>
          <a:spcPct val="114000"/>
        </a:lnSpc>
        <a:spcBef>
          <a:spcPts val="600"/>
        </a:spcBef>
        <a:buFont typeface="Source Sans Pro" panose="020B0503030403020204" pitchFamily="34" charset="0"/>
        <a:buChar char="‒"/>
        <a:defRPr sz="900" kern="1200">
          <a:solidFill>
            <a:schemeClr val="tx1">
              <a:lumMod val="65000"/>
              <a:lumOff val="35000"/>
            </a:schemeClr>
          </a:solidFill>
          <a:latin typeface="Source Sans Pro" panose="020B0503030403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413">
          <p15:clr>
            <a:srgbClr val="5ACBF0"/>
          </p15:clr>
        </p15:guide>
        <p15:guide id="2" pos="1560">
          <p15:clr>
            <a:srgbClr val="5ACBF0"/>
          </p15:clr>
        </p15:guide>
        <p15:guide id="3" pos="2984">
          <p15:clr>
            <a:srgbClr val="5ACBF0"/>
          </p15:clr>
        </p15:guide>
        <p15:guide id="4" pos="3128">
          <p15:clr>
            <a:srgbClr val="5ACBF0"/>
          </p15:clr>
        </p15:guide>
        <p15:guide id="5" pos="4544">
          <p15:clr>
            <a:srgbClr val="5ACBF0"/>
          </p15:clr>
        </p15:guide>
        <p15:guide id="6" pos="4688">
          <p15:clr>
            <a:srgbClr val="5ACBF0"/>
          </p15:clr>
        </p15:guide>
        <p15:guide id="7" pos="6112">
          <p15:clr>
            <a:srgbClr val="5ACBF0"/>
          </p15:clr>
        </p15:guide>
        <p15:guide id="8" pos="6248">
          <p15:clr>
            <a:srgbClr val="5ACBF0"/>
          </p15:clr>
        </p15:guide>
        <p15:guide id="9" pos="7504">
          <p15:clr>
            <a:srgbClr val="F26B43"/>
          </p15:clr>
        </p15:guide>
        <p15:guide id="10" pos="166">
          <p15:clr>
            <a:srgbClr val="F26B43"/>
          </p15:clr>
        </p15:guide>
        <p15:guide id="11" orient="horz" pos="3901">
          <p15:clr>
            <a:srgbClr val="547EBF"/>
          </p15:clr>
        </p15:guide>
        <p15:guide id="12" orient="horz" pos="222">
          <p15:clr>
            <a:srgbClr val="F26B43"/>
          </p15:clr>
        </p15:guide>
        <p15:guide id="13" orient="horz" pos="4180">
          <p15:clr>
            <a:srgbClr val="F26B43"/>
          </p15:clr>
        </p15:guide>
        <p15:guide id="14" orient="horz" pos="1009">
          <p15:clr>
            <a:srgbClr val="547EBF"/>
          </p15:clr>
        </p15:guide>
        <p15:guide id="15" orient="horz" pos="595">
          <p15:clr>
            <a:srgbClr val="C35EA4"/>
          </p15:clr>
        </p15:guide>
        <p15:guide id="16" orient="horz" pos="806">
          <p15:clr>
            <a:srgbClr val="C35EA4"/>
          </p15:clr>
        </p15:guide>
        <p15:guide id="17" orient="horz" pos="669">
          <p15:clr>
            <a:srgbClr val="000000"/>
          </p15:clr>
        </p15:guide>
        <p15:guide id="18" orient="horz" pos="705">
          <p15:clr>
            <a:srgbClr val="000000"/>
          </p15:clr>
        </p15:guide>
        <p15:guide id="19" orient="horz" pos="878">
          <p15:clr>
            <a:srgbClr val="000000"/>
          </p15:clr>
        </p15:guide>
        <p15:guide id="20" orient="horz" pos="913">
          <p15:clr>
            <a:srgbClr val="000000"/>
          </p15:clr>
        </p15:guide>
        <p15:guide id="21" orient="horz" pos="1082">
          <p15:clr>
            <a:srgbClr val="000000"/>
          </p15:clr>
        </p15:guide>
        <p15:guide id="22" orient="horz" pos="1119">
          <p15:clr>
            <a:srgbClr val="000000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xmlns="" id="{0786E1F7-757C-47C8-BFEB-6D94378ED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524" y="651856"/>
            <a:ext cx="11649075" cy="627669"/>
          </a:xfrm>
          <a:prstGeom prst="rect">
            <a:avLst/>
          </a:prstGeom>
        </p:spPr>
        <p:txBody>
          <a:bodyPr vert="horz" lIns="0" tIns="45720" rIns="0" bIns="45720" rtlCol="0" anchor="t">
            <a:no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xmlns="" id="{2773D5F0-D1F3-4C82-816E-9714068A2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3524" y="1601788"/>
            <a:ext cx="11649075" cy="45751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xmlns="" id="{37F08B24-DAA4-45D5-8A88-63E588E2A1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43139" y="6408488"/>
            <a:ext cx="8570911" cy="223316"/>
          </a:xfrm>
          <a:prstGeom prst="rect">
            <a:avLst/>
          </a:prstGeom>
        </p:spPr>
        <p:txBody>
          <a:bodyPr anchor="b"/>
          <a:lstStyle>
            <a:lvl1pPr algn="r">
              <a:defRPr sz="700" cap="small" baseline="0">
                <a:solidFill>
                  <a:schemeClr val="tx1"/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fr-FR"/>
              <a:t>LIQUIDITY MANAGEMENT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xmlns="" id="{7265CC09-BD72-433F-ACB5-5DFCB9C0D7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91925" y="6408488"/>
            <a:ext cx="329888" cy="2272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marL="171450" indent="-171450" algn="l">
              <a:buFont typeface="Arial" panose="020B0604020202020204" pitchFamily="34" charset="0"/>
              <a:buChar char="│"/>
              <a:defRPr sz="700" b="1">
                <a:solidFill>
                  <a:schemeClr val="tx1"/>
                </a:solidFill>
              </a:defRPr>
            </a:lvl1pPr>
          </a:lstStyle>
          <a:p>
            <a:pPr marL="88900" indent="-88900"/>
            <a:fld id="{99D240B7-A6D4-4FD0-B50D-4DEDBE3E2E89}" type="slidenum">
              <a:rPr lang="fr-FR" smtClean="0"/>
              <a:pPr marL="88900" indent="-88900"/>
              <a:t>‹#›</a:t>
            </a:fld>
            <a:endParaRPr lang="fr-FR"/>
          </a:p>
        </p:txBody>
      </p:sp>
      <p:pic>
        <p:nvPicPr>
          <p:cNvPr id="10" name="Graphique 9">
            <a:extLst>
              <a:ext uri="{FF2B5EF4-FFF2-40B4-BE49-F238E27FC236}">
                <a16:creationId xmlns:a16="http://schemas.microsoft.com/office/drawing/2014/main" xmlns="" id="{1E408A7C-1CD7-4428-9E0B-33AD6B9D4D0A}"/>
              </a:ext>
            </a:extLst>
          </p:cNvPr>
          <p:cNvPicPr>
            <a:picLocks noChangeAspect="1"/>
          </p:cNvPicPr>
          <p:nvPr userDrawn="1"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12"/>
              </a:ext>
            </a:extLst>
          </a:blip>
          <a:stretch>
            <a:fillRect/>
          </a:stretch>
        </p:blipFill>
        <p:spPr>
          <a:xfrm>
            <a:off x="270187" y="6408488"/>
            <a:ext cx="1143384" cy="223837"/>
          </a:xfrm>
          <a:prstGeom prst="rect">
            <a:avLst/>
          </a:prstGeom>
        </p:spPr>
      </p:pic>
      <p:grpSp>
        <p:nvGrpSpPr>
          <p:cNvPr id="59" name="Groupe 58">
            <a:extLst>
              <a:ext uri="{FF2B5EF4-FFF2-40B4-BE49-F238E27FC236}">
                <a16:creationId xmlns:a16="http://schemas.microsoft.com/office/drawing/2014/main" xmlns="" id="{633D75FE-B217-4401-94D1-9A5C672DD7AF}"/>
              </a:ext>
            </a:extLst>
          </p:cNvPr>
          <p:cNvGrpSpPr/>
          <p:nvPr userDrawn="1"/>
        </p:nvGrpSpPr>
        <p:grpSpPr>
          <a:xfrm>
            <a:off x="-1943100" y="1062039"/>
            <a:ext cx="1886132" cy="390525"/>
            <a:chOff x="-501832" y="1062039"/>
            <a:chExt cx="444864" cy="390525"/>
          </a:xfrm>
        </p:grpSpPr>
        <p:sp>
          <p:nvSpPr>
            <p:cNvPr id="51" name="ZoneTexte 50">
              <a:extLst>
                <a:ext uri="{FF2B5EF4-FFF2-40B4-BE49-F238E27FC236}">
                  <a16:creationId xmlns:a16="http://schemas.microsoft.com/office/drawing/2014/main" xmlns="" id="{CB458AC0-10B3-49ED-A031-91699E4992B1}"/>
                </a:ext>
              </a:extLst>
            </p:cNvPr>
            <p:cNvSpPr txBox="1"/>
            <p:nvPr userDrawn="1"/>
          </p:nvSpPr>
          <p:spPr>
            <a:xfrm>
              <a:off x="-501832" y="1062039"/>
              <a:ext cx="444864" cy="571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r"/>
              <a:r>
                <a:rPr lang="fr-FR" sz="400" err="1"/>
                <a:t>Title</a:t>
              </a:r>
              <a:r>
                <a:rPr lang="fr-FR" sz="400"/>
                <a:t> 1 line &gt;  position of the </a:t>
              </a:r>
              <a:r>
                <a:rPr lang="fr-FR" sz="400" err="1"/>
                <a:t>moving</a:t>
              </a:r>
              <a:r>
                <a:rPr lang="fr-FR" sz="400"/>
                <a:t> line &gt; </a:t>
              </a:r>
              <a:r>
                <a:rPr lang="fr-FR" sz="400" err="1"/>
                <a:t>thickness</a:t>
              </a:r>
              <a:r>
                <a:rPr lang="fr-FR" sz="400"/>
                <a:t>: 0.16 – 4,5pt</a:t>
              </a:r>
            </a:p>
          </p:txBody>
        </p:sp>
        <p:sp>
          <p:nvSpPr>
            <p:cNvPr id="58" name="ZoneTexte 57">
              <a:extLst>
                <a:ext uri="{FF2B5EF4-FFF2-40B4-BE49-F238E27FC236}">
                  <a16:creationId xmlns:a16="http://schemas.microsoft.com/office/drawing/2014/main" xmlns="" id="{14FD6EA9-4471-49BC-B25A-FA192CBD5791}"/>
                </a:ext>
              </a:extLst>
            </p:cNvPr>
            <p:cNvSpPr txBox="1"/>
            <p:nvPr userDrawn="1"/>
          </p:nvSpPr>
          <p:spPr>
            <a:xfrm>
              <a:off x="-501832" y="1395414"/>
              <a:ext cx="444864" cy="5715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r"/>
              <a:r>
                <a:rPr lang="fr-FR" sz="400" err="1"/>
                <a:t>Title</a:t>
              </a:r>
              <a:r>
                <a:rPr lang="fr-FR" sz="400"/>
                <a:t> 2 </a:t>
              </a:r>
              <a:r>
                <a:rPr lang="fr-FR" sz="400" err="1"/>
                <a:t>lines</a:t>
              </a:r>
              <a:r>
                <a:rPr lang="fr-FR" sz="400"/>
                <a:t> &gt;  position of the </a:t>
              </a:r>
              <a:r>
                <a:rPr lang="fr-FR" sz="400" err="1"/>
                <a:t>moving</a:t>
              </a:r>
              <a:r>
                <a:rPr lang="fr-FR" sz="400"/>
                <a:t> line &gt; </a:t>
              </a:r>
              <a:r>
                <a:rPr lang="fr-FR" sz="400" err="1"/>
                <a:t>thickness</a:t>
              </a:r>
              <a:r>
                <a:rPr lang="fr-FR" sz="400"/>
                <a:t>: 0.16 – 4,5pt</a:t>
              </a:r>
            </a:p>
          </p:txBody>
        </p:sp>
      </p:grpSp>
      <p:sp>
        <p:nvSpPr>
          <p:cNvPr id="64" name="Espace réservé de la date 63">
            <a:extLst>
              <a:ext uri="{FF2B5EF4-FFF2-40B4-BE49-F238E27FC236}">
                <a16:creationId xmlns:a16="http://schemas.microsoft.com/office/drawing/2014/main" xmlns="" id="{49B2B989-0521-4FBB-9EFD-65F50FFB41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964744" y="6408489"/>
            <a:ext cx="627181" cy="22726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marL="90488" indent="-90488" algn="l">
              <a:buFont typeface="Arial" panose="020B0604020202020204" pitchFamily="34" charset="0"/>
              <a:buChar char="│"/>
              <a:defRPr sz="700">
                <a:solidFill>
                  <a:schemeClr val="tx1"/>
                </a:solidFill>
              </a:defRPr>
            </a:lvl1pPr>
          </a:lstStyle>
          <a:p>
            <a:fld id="{D10DFEDC-BE4C-4634-B8BE-DBCD4FFA323A}" type="datetime1">
              <a:rPr lang="fr-FR" smtClean="0"/>
              <a:pPr/>
              <a:t>09/01/2022</a:t>
            </a:fld>
            <a:endParaRPr lang="fr-FR"/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xmlns="" id="{970FD0AD-5216-4FFD-B9C5-41A3EC9C58F2}"/>
              </a:ext>
            </a:extLst>
          </p:cNvPr>
          <p:cNvGrpSpPr/>
          <p:nvPr userDrawn="1"/>
        </p:nvGrpSpPr>
        <p:grpSpPr>
          <a:xfrm>
            <a:off x="0" y="0"/>
            <a:ext cx="12192000" cy="365553"/>
            <a:chOff x="0" y="0"/>
            <a:chExt cx="12192000" cy="365553"/>
          </a:xfrm>
        </p:grpSpPr>
        <p:sp>
          <p:nvSpPr>
            <p:cNvPr id="40" name="BAR MENU">
              <a:extLst>
                <a:ext uri="{FF2B5EF4-FFF2-40B4-BE49-F238E27FC236}">
                  <a16:creationId xmlns:a16="http://schemas.microsoft.com/office/drawing/2014/main" xmlns="" id="{2AB8F540-2FF5-4AE2-8C09-57A4D39CF51C}"/>
                </a:ext>
              </a:extLst>
            </p:cNvPr>
            <p:cNvSpPr txBox="1"/>
            <p:nvPr/>
          </p:nvSpPr>
          <p:spPr>
            <a:xfrm>
              <a:off x="0" y="0"/>
              <a:ext cx="12192000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41" name="ZONE APPENDIX">
              <a:hlinkClick r:id="" action="ppaction://noaction"/>
              <a:extLst>
                <a:ext uri="{FF2B5EF4-FFF2-40B4-BE49-F238E27FC236}">
                  <a16:creationId xmlns:a16="http://schemas.microsoft.com/office/drawing/2014/main" xmlns="" id="{AE93F72C-9136-4423-8933-5FE1EA03E05C}"/>
                </a:ext>
              </a:extLst>
            </p:cNvPr>
            <p:cNvSpPr txBox="1"/>
            <p:nvPr/>
          </p:nvSpPr>
          <p:spPr>
            <a:xfrm>
              <a:off x="11695693" y="528"/>
              <a:ext cx="216907" cy="36502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42" name="+ APPENDIX">
              <a:extLst>
                <a:ext uri="{FF2B5EF4-FFF2-40B4-BE49-F238E27FC236}">
                  <a16:creationId xmlns:a16="http://schemas.microsoft.com/office/drawing/2014/main" xmlns="" id="{F44F42F7-2710-4425-ACF4-1F4076F98784}"/>
                </a:ext>
              </a:extLst>
            </p:cNvPr>
            <p:cNvGrpSpPr/>
            <p:nvPr/>
          </p:nvGrpSpPr>
          <p:grpSpPr>
            <a:xfrm>
              <a:off x="11752820" y="155270"/>
              <a:ext cx="110057" cy="110051"/>
              <a:chOff x="10247685" y="-155714"/>
              <a:chExt cx="78069" cy="78067"/>
            </a:xfrm>
            <a:solidFill>
              <a:schemeClr val="bg2"/>
            </a:solidFill>
          </p:grpSpPr>
          <p:cxnSp>
            <p:nvCxnSpPr>
              <p:cNvPr id="66" name="Connecteur droit 65">
                <a:extLst>
                  <a:ext uri="{FF2B5EF4-FFF2-40B4-BE49-F238E27FC236}">
                    <a16:creationId xmlns:a16="http://schemas.microsoft.com/office/drawing/2014/main" xmlns="" id="{24580F60-1653-4E28-9E90-0B2CE5CBC667}"/>
                  </a:ext>
                </a:extLst>
              </p:cNvPr>
              <p:cNvCxnSpPr/>
              <p:nvPr/>
            </p:nvCxnSpPr>
            <p:spPr>
              <a:xfrm>
                <a:off x="10286720" y="-155714"/>
                <a:ext cx="0" cy="78067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Connecteur droit 66">
                <a:extLst>
                  <a:ext uri="{FF2B5EF4-FFF2-40B4-BE49-F238E27FC236}">
                    <a16:creationId xmlns:a16="http://schemas.microsoft.com/office/drawing/2014/main" xmlns="" id="{74BFAE41-CE02-4FFD-BB49-66A22BAE0081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10286720" y="-155714"/>
                <a:ext cx="0" cy="78069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LINK APPENDIX">
              <a:extLst>
                <a:ext uri="{FF2B5EF4-FFF2-40B4-BE49-F238E27FC236}">
                  <a16:creationId xmlns:a16="http://schemas.microsoft.com/office/drawing/2014/main" xmlns="" id="{AE0BDDEE-5CAD-41B9-B872-3B4487262D3E}"/>
                </a:ext>
              </a:extLst>
            </p:cNvPr>
            <p:cNvSpPr txBox="1"/>
            <p:nvPr/>
          </p:nvSpPr>
          <p:spPr>
            <a:xfrm>
              <a:off x="11695693" y="528"/>
              <a:ext cx="216907" cy="365025"/>
            </a:xfrm>
            <a:prstGeom prst="rect">
              <a:avLst/>
            </a:prstGeom>
            <a:solidFill>
              <a:schemeClr val="tx2">
                <a:alpha val="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44" name="MENU LOGO SG">
              <a:extLst>
                <a:ext uri="{FF2B5EF4-FFF2-40B4-BE49-F238E27FC236}">
                  <a16:creationId xmlns:a16="http://schemas.microsoft.com/office/drawing/2014/main" xmlns="" id="{465F3EBA-53A7-48E5-B39A-8EE428A9AF54}"/>
                </a:ext>
              </a:extLst>
            </p:cNvPr>
            <p:cNvGrpSpPr/>
            <p:nvPr userDrawn="1"/>
          </p:nvGrpSpPr>
          <p:grpSpPr>
            <a:xfrm>
              <a:off x="11156608" y="41991"/>
              <a:ext cx="277812" cy="274058"/>
              <a:chOff x="11156608" y="41991"/>
              <a:chExt cx="277812" cy="274058"/>
            </a:xfrm>
          </p:grpSpPr>
          <p:sp>
            <p:nvSpPr>
              <p:cNvPr id="62" name="Forme libre : forme 61">
                <a:extLst>
                  <a:ext uri="{FF2B5EF4-FFF2-40B4-BE49-F238E27FC236}">
                    <a16:creationId xmlns:a16="http://schemas.microsoft.com/office/drawing/2014/main" xmlns="" id="{D6CEB835-FD0D-44D8-861F-53D15EB51BF9}"/>
                  </a:ext>
                </a:extLst>
              </p:cNvPr>
              <p:cNvSpPr/>
              <p:nvPr/>
            </p:nvSpPr>
            <p:spPr>
              <a:xfrm>
                <a:off x="11156608" y="41991"/>
                <a:ext cx="277812" cy="135152"/>
              </a:xfrm>
              <a:custGeom>
                <a:avLst/>
                <a:gdLst>
                  <a:gd name="connsiteX0" fmla="*/ 0 w 277812"/>
                  <a:gd name="connsiteY0" fmla="*/ 0 h 135151"/>
                  <a:gd name="connsiteX1" fmla="*/ 277812 w 277812"/>
                  <a:gd name="connsiteY1" fmla="*/ 0 h 135151"/>
                  <a:gd name="connsiteX2" fmla="*/ 277812 w 277812"/>
                  <a:gd name="connsiteY2" fmla="*/ 141909 h 135151"/>
                  <a:gd name="connsiteX3" fmla="*/ 0 w 277812"/>
                  <a:gd name="connsiteY3" fmla="*/ 141909 h 135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812" h="135151">
                    <a:moveTo>
                      <a:pt x="0" y="0"/>
                    </a:moveTo>
                    <a:lnTo>
                      <a:pt x="277812" y="0"/>
                    </a:lnTo>
                    <a:lnTo>
                      <a:pt x="277812" y="141909"/>
                    </a:lnTo>
                    <a:lnTo>
                      <a:pt x="0" y="141909"/>
                    </a:lnTo>
                    <a:close/>
                  </a:path>
                </a:pathLst>
              </a:custGeom>
              <a:solidFill>
                <a:srgbClr val="E20030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3" name="Forme libre : forme 62">
                <a:extLst>
                  <a:ext uri="{FF2B5EF4-FFF2-40B4-BE49-F238E27FC236}">
                    <a16:creationId xmlns:a16="http://schemas.microsoft.com/office/drawing/2014/main" xmlns="" id="{3C73C16F-51A3-4A13-AFC8-601170BA8E77}"/>
                  </a:ext>
                </a:extLst>
              </p:cNvPr>
              <p:cNvSpPr/>
              <p:nvPr/>
            </p:nvSpPr>
            <p:spPr>
              <a:xfrm>
                <a:off x="11156608" y="180897"/>
                <a:ext cx="277812" cy="135152"/>
              </a:xfrm>
              <a:custGeom>
                <a:avLst/>
                <a:gdLst>
                  <a:gd name="connsiteX0" fmla="*/ 0 w 277812"/>
                  <a:gd name="connsiteY0" fmla="*/ 0 h 135151"/>
                  <a:gd name="connsiteX1" fmla="*/ 277812 w 277812"/>
                  <a:gd name="connsiteY1" fmla="*/ 0 h 135151"/>
                  <a:gd name="connsiteX2" fmla="*/ 277812 w 277812"/>
                  <a:gd name="connsiteY2" fmla="*/ 138906 h 135151"/>
                  <a:gd name="connsiteX3" fmla="*/ 0 w 277812"/>
                  <a:gd name="connsiteY3" fmla="*/ 138906 h 135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7812" h="135151">
                    <a:moveTo>
                      <a:pt x="0" y="0"/>
                    </a:moveTo>
                    <a:lnTo>
                      <a:pt x="277812" y="0"/>
                    </a:lnTo>
                    <a:lnTo>
                      <a:pt x="277812" y="138906"/>
                    </a:lnTo>
                    <a:lnTo>
                      <a:pt x="0" y="138906"/>
                    </a:lnTo>
                    <a:close/>
                  </a:path>
                </a:pathLst>
              </a:custGeom>
              <a:solidFill>
                <a:srgbClr val="000000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  <p:sp>
            <p:nvSpPr>
              <p:cNvPr id="65" name="Forme libre : forme 64">
                <a:extLst>
                  <a:ext uri="{FF2B5EF4-FFF2-40B4-BE49-F238E27FC236}">
                    <a16:creationId xmlns:a16="http://schemas.microsoft.com/office/drawing/2014/main" xmlns="" id="{C081AB50-6FB3-448B-855C-97C22D099523}"/>
                  </a:ext>
                </a:extLst>
              </p:cNvPr>
              <p:cNvSpPr/>
              <p:nvPr/>
            </p:nvSpPr>
            <p:spPr>
              <a:xfrm>
                <a:off x="11205413" y="172638"/>
                <a:ext cx="180202" cy="15017"/>
              </a:xfrm>
              <a:custGeom>
                <a:avLst/>
                <a:gdLst>
                  <a:gd name="connsiteX0" fmla="*/ 0 w 180202"/>
                  <a:gd name="connsiteY0" fmla="*/ 0 h 15016"/>
                  <a:gd name="connsiteX1" fmla="*/ 180953 w 180202"/>
                  <a:gd name="connsiteY1" fmla="*/ 0 h 15016"/>
                  <a:gd name="connsiteX2" fmla="*/ 180953 w 180202"/>
                  <a:gd name="connsiteY2" fmla="*/ 17269 h 15016"/>
                  <a:gd name="connsiteX3" fmla="*/ 0 w 180202"/>
                  <a:gd name="connsiteY3" fmla="*/ 17269 h 150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0202" h="15016">
                    <a:moveTo>
                      <a:pt x="0" y="0"/>
                    </a:moveTo>
                    <a:lnTo>
                      <a:pt x="180953" y="0"/>
                    </a:lnTo>
                    <a:lnTo>
                      <a:pt x="180953" y="17269"/>
                    </a:lnTo>
                    <a:lnTo>
                      <a:pt x="0" y="17269"/>
                    </a:lnTo>
                    <a:close/>
                  </a:path>
                </a:pathLst>
              </a:custGeom>
              <a:solidFill>
                <a:srgbClr val="FFFFFF"/>
              </a:solidFill>
              <a:ln w="745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fr-FR"/>
              </a:p>
            </p:txBody>
          </p:sp>
        </p:grpSp>
        <p:sp>
          <p:nvSpPr>
            <p:cNvPr id="45" name="LINK MENU SG">
              <a:extLst>
                <a:ext uri="{FF2B5EF4-FFF2-40B4-BE49-F238E27FC236}">
                  <a16:creationId xmlns:a16="http://schemas.microsoft.com/office/drawing/2014/main" xmlns="" id="{C4B2577C-D963-41C5-8527-E230751DD6F5}"/>
                </a:ext>
              </a:extLst>
            </p:cNvPr>
            <p:cNvSpPr txBox="1"/>
            <p:nvPr userDrawn="1"/>
          </p:nvSpPr>
          <p:spPr>
            <a:xfrm>
              <a:off x="10895336" y="0"/>
              <a:ext cx="800358" cy="365025"/>
            </a:xfrm>
            <a:prstGeom prst="rect">
              <a:avLst/>
            </a:prstGeom>
            <a:noFill/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46" name="Innovation">
              <a:extLst>
                <a:ext uri="{FF2B5EF4-FFF2-40B4-BE49-F238E27FC236}">
                  <a16:creationId xmlns:a16="http://schemas.microsoft.com/office/drawing/2014/main" xmlns="" id="{9F7DABCF-4A69-432A-8B8C-2E1153867CC0}"/>
                </a:ext>
              </a:extLst>
            </p:cNvPr>
            <p:cNvSpPr txBox="1"/>
            <p:nvPr/>
          </p:nvSpPr>
          <p:spPr>
            <a:xfrm>
              <a:off x="9530477" y="0"/>
              <a:ext cx="1273401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>
              <a:defPPr>
                <a:defRPr lang="fr-FR"/>
              </a:defPPr>
              <a:lvl1pPr algn="ctr">
                <a:defRPr sz="900" b="1" cap="all" spc="80">
                  <a:solidFill>
                    <a:schemeClr val="tx2"/>
                  </a:solidFill>
                </a:defRPr>
              </a:lvl1pPr>
            </a:lstStyle>
            <a:p>
              <a:pPr algn="ctr"/>
              <a:r>
                <a:rPr lang="en-US" sz="900" b="1" cap="all" spc="80">
                  <a:solidFill>
                    <a:schemeClr val="tx2"/>
                  </a:solidFill>
                </a:rPr>
                <a:t>client services</a:t>
              </a:r>
            </a:p>
          </p:txBody>
        </p:sp>
        <p:sp>
          <p:nvSpPr>
            <p:cNvPr id="47" name="Client services">
              <a:extLst>
                <a:ext uri="{FF2B5EF4-FFF2-40B4-BE49-F238E27FC236}">
                  <a16:creationId xmlns:a16="http://schemas.microsoft.com/office/drawing/2014/main" xmlns="" id="{C6A4F110-38FE-4243-BEAF-6C93208DCC7B}"/>
                </a:ext>
              </a:extLst>
            </p:cNvPr>
            <p:cNvSpPr txBox="1"/>
            <p:nvPr/>
          </p:nvSpPr>
          <p:spPr>
            <a:xfrm>
              <a:off x="8251690" y="0"/>
              <a:ext cx="1214097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en-US" sz="900" b="1" cap="all" spc="80">
                  <a:solidFill>
                    <a:schemeClr val="tx2"/>
                  </a:solidFill>
                </a:rPr>
                <a:t>innovation</a:t>
              </a:r>
            </a:p>
          </p:txBody>
        </p:sp>
        <p:sp>
          <p:nvSpPr>
            <p:cNvPr id="48" name="Develop, secure &amp; finance">
              <a:extLst>
                <a:ext uri="{FF2B5EF4-FFF2-40B4-BE49-F238E27FC236}">
                  <a16:creationId xmlns:a16="http://schemas.microsoft.com/office/drawing/2014/main" xmlns="" id="{C99A19A3-07B5-4BC5-8D8A-F776F83AEC1E}"/>
                </a:ext>
              </a:extLst>
            </p:cNvPr>
            <p:cNvSpPr txBox="1"/>
            <p:nvPr/>
          </p:nvSpPr>
          <p:spPr>
            <a:xfrm>
              <a:off x="6088020" y="0"/>
              <a:ext cx="2098984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 err="1">
                  <a:solidFill>
                    <a:schemeClr val="tx2"/>
                  </a:solidFill>
                </a:rPr>
                <a:t>Develop</a:t>
              </a:r>
              <a:r>
                <a:rPr lang="fr-FR" sz="900" b="1" cap="all" spc="80">
                  <a:solidFill>
                    <a:schemeClr val="tx2"/>
                  </a:solidFill>
                </a:rPr>
                <a:t>, </a:t>
              </a:r>
              <a:r>
                <a:rPr lang="fr-FR" sz="900" b="1" cap="all" spc="80" err="1">
                  <a:solidFill>
                    <a:schemeClr val="tx2"/>
                  </a:solidFill>
                </a:rPr>
                <a:t>secure</a:t>
              </a:r>
              <a:r>
                <a:rPr lang="fr-FR" sz="900" b="1" cap="all" spc="80">
                  <a:solidFill>
                    <a:schemeClr val="tx2"/>
                  </a:solidFill>
                </a:rPr>
                <a:t> &amp; finance</a:t>
              </a:r>
            </a:p>
          </p:txBody>
        </p:sp>
        <p:sp>
          <p:nvSpPr>
            <p:cNvPr id="49" name="Liquidity management">
              <a:extLst>
                <a:ext uri="{FF2B5EF4-FFF2-40B4-BE49-F238E27FC236}">
                  <a16:creationId xmlns:a16="http://schemas.microsoft.com/office/drawing/2014/main" xmlns="" id="{29BBE2C4-34C5-4141-AB91-8DBDC4C4E6C2}"/>
                </a:ext>
              </a:extLst>
            </p:cNvPr>
            <p:cNvSpPr txBox="1"/>
            <p:nvPr/>
          </p:nvSpPr>
          <p:spPr>
            <a:xfrm>
              <a:off x="4153920" y="0"/>
              <a:ext cx="1867868" cy="365025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bg1"/>
                  </a:solidFill>
                </a:rPr>
                <a:t>Liquidity management</a:t>
              </a:r>
            </a:p>
          </p:txBody>
        </p:sp>
        <p:sp>
          <p:nvSpPr>
            <p:cNvPr id="50" name="Payment &amp; collection">
              <a:hlinkClick r:id="" action="ppaction://noaction"/>
              <a:extLst>
                <a:ext uri="{FF2B5EF4-FFF2-40B4-BE49-F238E27FC236}">
                  <a16:creationId xmlns:a16="http://schemas.microsoft.com/office/drawing/2014/main" xmlns="" id="{7CE40CB6-1C1D-4F42-A0B2-5F6762C5A1AF}"/>
                </a:ext>
              </a:extLst>
            </p:cNvPr>
            <p:cNvSpPr txBox="1"/>
            <p:nvPr/>
          </p:nvSpPr>
          <p:spPr>
            <a:xfrm>
              <a:off x="2417722" y="0"/>
              <a:ext cx="1669966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 err="1">
                  <a:solidFill>
                    <a:schemeClr val="tx2"/>
                  </a:solidFill>
                </a:rPr>
                <a:t>Payment</a:t>
              </a:r>
              <a:r>
                <a:rPr lang="fr-FR" sz="900" b="1" cap="all" spc="80">
                  <a:solidFill>
                    <a:schemeClr val="tx2"/>
                  </a:solidFill>
                </a:rPr>
                <a:t> &amp; collection</a:t>
              </a:r>
            </a:p>
          </p:txBody>
        </p:sp>
        <p:sp>
          <p:nvSpPr>
            <p:cNvPr id="52" name="360 Vision">
              <a:extLst>
                <a:ext uri="{FF2B5EF4-FFF2-40B4-BE49-F238E27FC236}">
                  <a16:creationId xmlns:a16="http://schemas.microsoft.com/office/drawing/2014/main" xmlns="" id="{1C60A2CA-5CD5-4C2C-AD25-33F0D682FEC6}"/>
                </a:ext>
              </a:extLst>
            </p:cNvPr>
            <p:cNvSpPr txBox="1"/>
            <p:nvPr/>
          </p:nvSpPr>
          <p:spPr>
            <a:xfrm>
              <a:off x="1258889" y="0"/>
              <a:ext cx="1092601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tx2"/>
                  </a:solidFill>
                </a:rPr>
                <a:t>360 vision</a:t>
              </a:r>
            </a:p>
          </p:txBody>
        </p:sp>
        <p:sp>
          <p:nvSpPr>
            <p:cNvPr id="53" name="ZONE HOME">
              <a:extLst>
                <a:ext uri="{FF2B5EF4-FFF2-40B4-BE49-F238E27FC236}">
                  <a16:creationId xmlns:a16="http://schemas.microsoft.com/office/drawing/2014/main" xmlns="" id="{53E08273-E334-49B5-A74A-B2EC853E7139}"/>
                </a:ext>
              </a:extLst>
            </p:cNvPr>
            <p:cNvSpPr txBox="1"/>
            <p:nvPr/>
          </p:nvSpPr>
          <p:spPr>
            <a:xfrm>
              <a:off x="897101" y="0"/>
              <a:ext cx="361788" cy="36502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grpSp>
          <p:nvGrpSpPr>
            <p:cNvPr id="54" name="BAR HOME">
              <a:extLst>
                <a:ext uri="{FF2B5EF4-FFF2-40B4-BE49-F238E27FC236}">
                  <a16:creationId xmlns:a16="http://schemas.microsoft.com/office/drawing/2014/main" xmlns="" id="{5108111D-A004-4721-BB30-EE4F11B582E7}"/>
                </a:ext>
              </a:extLst>
            </p:cNvPr>
            <p:cNvGrpSpPr/>
            <p:nvPr/>
          </p:nvGrpSpPr>
          <p:grpSpPr>
            <a:xfrm>
              <a:off x="979067" y="99568"/>
              <a:ext cx="222128" cy="177005"/>
              <a:chOff x="979067" y="99568"/>
              <a:chExt cx="222128" cy="177005"/>
            </a:xfrm>
            <a:solidFill>
              <a:schemeClr val="bg2"/>
            </a:solidFill>
          </p:grpSpPr>
          <p:cxnSp>
            <p:nvCxnSpPr>
              <p:cNvPr id="57" name="Connecteur droit 56">
                <a:extLst>
                  <a:ext uri="{FF2B5EF4-FFF2-40B4-BE49-F238E27FC236}">
                    <a16:creationId xmlns:a16="http://schemas.microsoft.com/office/drawing/2014/main" xmlns="" id="{FD16EB81-FEBB-4AF5-8BC4-92024FACC0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99568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Connecteur droit 59">
                <a:extLst>
                  <a:ext uri="{FF2B5EF4-FFF2-40B4-BE49-F238E27FC236}">
                    <a16:creationId xmlns:a16="http://schemas.microsoft.com/office/drawing/2014/main" xmlns="" id="{248DC0DB-1EF1-4E1E-BA2E-354B968C04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188071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Connecteur droit 60">
                <a:extLst>
                  <a:ext uri="{FF2B5EF4-FFF2-40B4-BE49-F238E27FC236}">
                    <a16:creationId xmlns:a16="http://schemas.microsoft.com/office/drawing/2014/main" xmlns="" id="{9D886DAE-0B4F-411C-8FC0-B9C9248C87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067" y="276573"/>
                <a:ext cx="222128" cy="0"/>
              </a:xfrm>
              <a:prstGeom prst="line">
                <a:avLst/>
              </a:prstGeom>
              <a:grpFill/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5" name="LINK HOME">
              <a:extLst>
                <a:ext uri="{FF2B5EF4-FFF2-40B4-BE49-F238E27FC236}">
                  <a16:creationId xmlns:a16="http://schemas.microsoft.com/office/drawing/2014/main" xmlns="" id="{BCE9D490-2E2E-40A9-B152-704407B1FE68}"/>
                </a:ext>
              </a:extLst>
            </p:cNvPr>
            <p:cNvSpPr txBox="1"/>
            <p:nvPr/>
          </p:nvSpPr>
          <p:spPr>
            <a:xfrm>
              <a:off x="897101" y="0"/>
              <a:ext cx="361788" cy="365025"/>
            </a:xfrm>
            <a:prstGeom prst="rect">
              <a:avLst/>
            </a:prstGeom>
            <a:solidFill>
              <a:schemeClr val="bg2">
                <a:alpha val="0"/>
              </a:schemeClr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endParaRPr lang="fr-FR" sz="900" b="1" cap="all" spc="80">
                <a:solidFill>
                  <a:schemeClr val="tx2"/>
                </a:solidFill>
              </a:endParaRPr>
            </a:p>
          </p:txBody>
        </p:sp>
        <p:sp>
          <p:nvSpPr>
            <p:cNvPr id="56" name="INTRO">
              <a:extLst>
                <a:ext uri="{FF2B5EF4-FFF2-40B4-BE49-F238E27FC236}">
                  <a16:creationId xmlns:a16="http://schemas.microsoft.com/office/drawing/2014/main" xmlns="" id="{526975E1-FB33-422D-BEE8-E57700C6DD1B}"/>
                </a:ext>
              </a:extLst>
            </p:cNvPr>
            <p:cNvSpPr txBox="1"/>
            <p:nvPr/>
          </p:nvSpPr>
          <p:spPr>
            <a:xfrm>
              <a:off x="274658" y="0"/>
              <a:ext cx="646715" cy="365025"/>
            </a:xfrm>
            <a:prstGeom prst="rect">
              <a:avLst/>
            </a:prstGeom>
            <a:solidFill>
              <a:schemeClr val="bg2"/>
            </a:solidFill>
          </p:spPr>
          <p:txBody>
            <a:bodyPr wrap="square" tIns="0" bIns="72000" rtlCol="0" anchor="b">
              <a:noAutofit/>
            </a:bodyPr>
            <a:lstStyle/>
            <a:p>
              <a:pPr algn="ctr"/>
              <a:r>
                <a:rPr lang="fr-FR" sz="900" b="1" cap="all" spc="80">
                  <a:solidFill>
                    <a:schemeClr val="tx2"/>
                  </a:solidFill>
                </a:rPr>
                <a:t>INTRO</a:t>
              </a:r>
            </a:p>
          </p:txBody>
        </p:sp>
      </p:grpSp>
      <p:cxnSp>
        <p:nvCxnSpPr>
          <p:cNvPr id="68" name="Connecteur droit 67">
            <a:extLst>
              <a:ext uri="{FF2B5EF4-FFF2-40B4-BE49-F238E27FC236}">
                <a16:creationId xmlns:a16="http://schemas.microsoft.com/office/drawing/2014/main" xmlns="" id="{86F241D4-3607-4292-B44A-E3B0AD117987}"/>
              </a:ext>
            </a:extLst>
          </p:cNvPr>
          <p:cNvCxnSpPr>
            <a:cxnSpLocks/>
          </p:cNvCxnSpPr>
          <p:nvPr userDrawn="1"/>
        </p:nvCxnSpPr>
        <p:spPr>
          <a:xfrm>
            <a:off x="-3981102" y="1093791"/>
            <a:ext cx="2520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68">
            <a:extLst>
              <a:ext uri="{FF2B5EF4-FFF2-40B4-BE49-F238E27FC236}">
                <a16:creationId xmlns:a16="http://schemas.microsoft.com/office/drawing/2014/main" xmlns="" id="{13559D46-41F1-4E00-B121-C5C0D7E4C4EE}"/>
              </a:ext>
            </a:extLst>
          </p:cNvPr>
          <p:cNvCxnSpPr>
            <a:cxnSpLocks/>
          </p:cNvCxnSpPr>
          <p:nvPr userDrawn="1"/>
        </p:nvCxnSpPr>
        <p:spPr>
          <a:xfrm>
            <a:off x="-3981102" y="1424784"/>
            <a:ext cx="2520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onnecteur droit 37">
            <a:extLst>
              <a:ext uri="{FF2B5EF4-FFF2-40B4-BE49-F238E27FC236}">
                <a16:creationId xmlns:a16="http://schemas.microsoft.com/office/drawing/2014/main" xmlns="" id="{826266FB-1C83-463A-8269-63DA479F1395}"/>
              </a:ext>
            </a:extLst>
          </p:cNvPr>
          <p:cNvCxnSpPr>
            <a:cxnSpLocks/>
          </p:cNvCxnSpPr>
          <p:nvPr userDrawn="1"/>
        </p:nvCxnSpPr>
        <p:spPr>
          <a:xfrm>
            <a:off x="-3981102" y="1748635"/>
            <a:ext cx="2520000" cy="0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xmlns="" id="{DE4CADF0-913C-4781-8A20-08227A285637}"/>
              </a:ext>
            </a:extLst>
          </p:cNvPr>
          <p:cNvSpPr txBox="1"/>
          <p:nvPr userDrawn="1"/>
        </p:nvSpPr>
        <p:spPr>
          <a:xfrm>
            <a:off x="-1943100" y="1721644"/>
            <a:ext cx="1886132" cy="571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r"/>
            <a:r>
              <a:rPr lang="fr-FR" sz="400" err="1"/>
              <a:t>Title</a:t>
            </a:r>
            <a:r>
              <a:rPr lang="fr-FR" sz="400"/>
              <a:t> 3 </a:t>
            </a:r>
            <a:r>
              <a:rPr lang="fr-FR" sz="400" err="1"/>
              <a:t>lines</a:t>
            </a:r>
            <a:r>
              <a:rPr lang="fr-FR" sz="400"/>
              <a:t> &gt;  position of the </a:t>
            </a:r>
            <a:r>
              <a:rPr lang="fr-FR" sz="400" err="1"/>
              <a:t>moving</a:t>
            </a:r>
            <a:r>
              <a:rPr lang="fr-FR" sz="400"/>
              <a:t> line &gt; </a:t>
            </a:r>
            <a:r>
              <a:rPr lang="fr-FR" sz="400" err="1"/>
              <a:t>thickness</a:t>
            </a:r>
            <a:r>
              <a:rPr lang="fr-FR" sz="400"/>
              <a:t>: 0.16 – 4,5pt</a:t>
            </a:r>
          </a:p>
        </p:txBody>
      </p:sp>
    </p:spTree>
    <p:extLst>
      <p:ext uri="{BB962C8B-B14F-4D97-AF65-F5344CB8AC3E}">
        <p14:creationId xmlns:p14="http://schemas.microsoft.com/office/powerpoint/2010/main" val="2244740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cap="all" baseline="0">
          <a:solidFill>
            <a:schemeClr val="accent1"/>
          </a:solidFill>
          <a:latin typeface="Montserrat" panose="00000500000000000000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600" b="1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2pPr>
      <a:lvl3pPr marL="0" indent="0" algn="l" defTabSz="914400" rtl="0" eaLnBrk="1" latinLnBrk="0" hangingPunct="1">
        <a:lnSpc>
          <a:spcPct val="114000"/>
        </a:lnSpc>
        <a:spcBef>
          <a:spcPts val="600"/>
        </a:spcBef>
        <a:buFont typeface="Arial" panose="020B0604020202020204" pitchFamily="34" charset="0"/>
        <a:buNone/>
        <a:defRPr sz="1000" kern="1200">
          <a:solidFill>
            <a:schemeClr val="tx1"/>
          </a:solidFill>
          <a:latin typeface="Source Sans Pro" panose="020B0503030403020204" pitchFamily="34" charset="0"/>
          <a:ea typeface="+mn-ea"/>
          <a:cs typeface="+mn-cs"/>
        </a:defRPr>
      </a:lvl3pPr>
      <a:lvl4pPr marL="88900" indent="-80963" algn="l" defTabSz="914400" rtl="0" eaLnBrk="1" latinLnBrk="0" hangingPunct="1">
        <a:lnSpc>
          <a:spcPct val="114000"/>
        </a:lnSpc>
        <a:spcBef>
          <a:spcPts val="600"/>
        </a:spcBef>
        <a:buClr>
          <a:schemeClr val="bg2">
            <a:lumMod val="50000"/>
          </a:schemeClr>
        </a:buClr>
        <a:buFont typeface="Arial" panose="020B0604020202020204" pitchFamily="34" charset="0"/>
        <a:buChar char="•"/>
        <a:defRPr sz="1000" kern="1200">
          <a:solidFill>
            <a:schemeClr val="tx1">
              <a:lumMod val="65000"/>
              <a:lumOff val="35000"/>
            </a:schemeClr>
          </a:solidFill>
          <a:latin typeface="Source Sans Pro" panose="020B0503030403020204" pitchFamily="34" charset="0"/>
          <a:ea typeface="+mn-ea"/>
          <a:cs typeface="+mn-cs"/>
        </a:defRPr>
      </a:lvl4pPr>
      <a:lvl5pPr marL="268288" indent="-88900" algn="l" defTabSz="914400" rtl="0" eaLnBrk="1" latinLnBrk="0" hangingPunct="1">
        <a:lnSpc>
          <a:spcPct val="114000"/>
        </a:lnSpc>
        <a:spcBef>
          <a:spcPts val="600"/>
        </a:spcBef>
        <a:buFont typeface="Source Sans Pro" panose="020B0503030403020204" pitchFamily="34" charset="0"/>
        <a:buChar char="‒"/>
        <a:defRPr sz="900" kern="1200">
          <a:solidFill>
            <a:schemeClr val="tx1">
              <a:lumMod val="65000"/>
              <a:lumOff val="35000"/>
            </a:schemeClr>
          </a:solidFill>
          <a:latin typeface="Source Sans Pro" panose="020B0503030403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413">
          <p15:clr>
            <a:srgbClr val="5ACBF0"/>
          </p15:clr>
        </p15:guide>
        <p15:guide id="2" pos="1560">
          <p15:clr>
            <a:srgbClr val="5ACBF0"/>
          </p15:clr>
        </p15:guide>
        <p15:guide id="3" pos="2984">
          <p15:clr>
            <a:srgbClr val="5ACBF0"/>
          </p15:clr>
        </p15:guide>
        <p15:guide id="4" pos="3128">
          <p15:clr>
            <a:srgbClr val="5ACBF0"/>
          </p15:clr>
        </p15:guide>
        <p15:guide id="5" pos="4544">
          <p15:clr>
            <a:srgbClr val="5ACBF0"/>
          </p15:clr>
        </p15:guide>
        <p15:guide id="6" pos="4688">
          <p15:clr>
            <a:srgbClr val="5ACBF0"/>
          </p15:clr>
        </p15:guide>
        <p15:guide id="7" pos="6112">
          <p15:clr>
            <a:srgbClr val="5ACBF0"/>
          </p15:clr>
        </p15:guide>
        <p15:guide id="8" pos="6248">
          <p15:clr>
            <a:srgbClr val="5ACBF0"/>
          </p15:clr>
        </p15:guide>
        <p15:guide id="9" pos="7504">
          <p15:clr>
            <a:srgbClr val="F26B43"/>
          </p15:clr>
        </p15:guide>
        <p15:guide id="10" pos="166">
          <p15:clr>
            <a:srgbClr val="F26B43"/>
          </p15:clr>
        </p15:guide>
        <p15:guide id="11" orient="horz" pos="3901">
          <p15:clr>
            <a:srgbClr val="547EBF"/>
          </p15:clr>
        </p15:guide>
        <p15:guide id="12" orient="horz" pos="222">
          <p15:clr>
            <a:srgbClr val="F26B43"/>
          </p15:clr>
        </p15:guide>
        <p15:guide id="13" orient="horz" pos="4180">
          <p15:clr>
            <a:srgbClr val="F26B43"/>
          </p15:clr>
        </p15:guide>
        <p15:guide id="14" orient="horz" pos="1009">
          <p15:clr>
            <a:srgbClr val="547EBF"/>
          </p15:clr>
        </p15:guide>
        <p15:guide id="15" orient="horz" pos="595">
          <p15:clr>
            <a:srgbClr val="C35EA4"/>
          </p15:clr>
        </p15:guide>
        <p15:guide id="16" orient="horz" pos="806">
          <p15:clr>
            <a:srgbClr val="C35EA4"/>
          </p15:clr>
        </p15:guide>
        <p15:guide id="17" orient="horz" pos="669">
          <p15:clr>
            <a:srgbClr val="000000"/>
          </p15:clr>
        </p15:guide>
        <p15:guide id="18" orient="horz" pos="705">
          <p15:clr>
            <a:srgbClr val="000000"/>
          </p15:clr>
        </p15:guide>
        <p15:guide id="19" orient="horz" pos="878">
          <p15:clr>
            <a:srgbClr val="000000"/>
          </p15:clr>
        </p15:guide>
        <p15:guide id="20" orient="horz" pos="913">
          <p15:clr>
            <a:srgbClr val="000000"/>
          </p15:clr>
        </p15:guide>
        <p15:guide id="21" orient="horz" pos="1082">
          <p15:clr>
            <a:srgbClr val="000000"/>
          </p15:clr>
        </p15:guide>
        <p15:guide id="22" orient="horz" pos="1119">
          <p15:clr>
            <a:srgbClr val="000000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411480"/>
            <a:ext cx="10972800" cy="731520"/>
          </a:xfrm>
          <a:prstGeom prst="rect">
            <a:avLst/>
          </a:prstGeom>
        </p:spPr>
        <p:txBody>
          <a:bodyPr vert="horz" lIns="0" tIns="45714" rIns="0" bIns="45714" rtlCol="0" anchor="ctr">
            <a:noAutofit/>
          </a:bodyPr>
          <a:lstStyle/>
          <a:p>
            <a:r>
              <a:rPr lang="en-US" dirty="0"/>
              <a:t>Slide Title 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5937623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5937623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 </a:t>
            </a:r>
          </a:p>
        </p:txBody>
      </p:sp>
      <p:sp>
        <p:nvSpPr>
          <p:cNvPr id="5" name="Text Box 6">
            <a:extLst>
              <a:ext uri="{FF2B5EF4-FFF2-40B4-BE49-F238E27FC236}">
                <a16:creationId xmlns:a16="http://schemas.microsoft.com/office/drawing/2014/main" xmlns="" id="{F81A3A04-C5F6-4245-81D0-88B1BD69404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1649108" y="6533580"/>
            <a:ext cx="48768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rIns="0">
            <a:spAutoFit/>
          </a:bodyPr>
          <a:lstStyle/>
          <a:p>
            <a:pPr algn="ctr" rtl="0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D79BE217-EF7E-4B40-980D-BA2786CEB353}" type="slidenum">
              <a:rPr lang="en-US" sz="900" kern="1200" smtClean="0">
                <a:solidFill>
                  <a:schemeClr val="bg1"/>
                </a:solidFill>
                <a:latin typeface="Avenir Next LT Pro" panose="020B0504020202020204" pitchFamily="34" charset="0"/>
                <a:ea typeface="+mn-ea"/>
                <a:cs typeface="Arial" charset="0"/>
              </a:rPr>
              <a:pPr algn="ctr" rtl="0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sz="900" kern="1200" dirty="0">
              <a:solidFill>
                <a:schemeClr val="bg1"/>
              </a:solidFill>
              <a:latin typeface="Avenir Next LT Pro" panose="020B0504020202020204" pitchFamily="34" charset="0"/>
              <a:ea typeface="+mn-ea"/>
              <a:cs typeface="Arial" charset="0"/>
            </a:endParaRPr>
          </a:p>
        </p:txBody>
      </p:sp>
      <p:pic>
        <p:nvPicPr>
          <p:cNvPr id="7" name="Picture 6" descr="Logo, icon&#10;&#10;Description automatically generated">
            <a:extLst>
              <a:ext uri="{FF2B5EF4-FFF2-40B4-BE49-F238E27FC236}">
                <a16:creationId xmlns:a16="http://schemas.microsoft.com/office/drawing/2014/main" xmlns="" id="{25D92CB8-CF7A-4168-8401-89DA73A59887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12060" y="6245023"/>
            <a:ext cx="459466" cy="39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026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3" r:id="rId1"/>
    <p:sldLayoutId id="2147484054" r:id="rId2"/>
    <p:sldLayoutId id="2147484055" r:id="rId3"/>
    <p:sldLayoutId id="2147484056" r:id="rId4"/>
    <p:sldLayoutId id="2147484057" r:id="rId5"/>
    <p:sldLayoutId id="2147484058" r:id="rId6"/>
    <p:sldLayoutId id="2147484059" r:id="rId7"/>
    <p:sldLayoutId id="2147484060" r:id="rId8"/>
    <p:sldLayoutId id="2147484061" r:id="rId9"/>
    <p:sldLayoutId id="2147484062" r:id="rId10"/>
    <p:sldLayoutId id="2147484063" r:id="rId11"/>
    <p:sldLayoutId id="2147484065" r:id="rId12"/>
  </p:sldLayoutIdLst>
  <p:hf hdr="0" ftr="0" dt="0"/>
  <p:txStyles>
    <p:titleStyle>
      <a:lvl1pPr algn="l" defTabSz="914293" rtl="0" eaLnBrk="1" latinLnBrk="0" hangingPunct="1">
        <a:spcBef>
          <a:spcPct val="0"/>
        </a:spcBef>
        <a:buNone/>
        <a:defRPr lang="en-US" sz="5000" b="0" kern="1200" dirty="0">
          <a:solidFill>
            <a:srgbClr val="FFFFFF"/>
          </a:solidFill>
          <a:latin typeface="Poppins Light" panose="00000400000000000000" pitchFamily="2" charset="0"/>
          <a:ea typeface="+mj-ea"/>
          <a:cs typeface="Poppins Light" panose="00000400000000000000" pitchFamily="2" charset="0"/>
        </a:defRPr>
      </a:lvl1pPr>
    </p:titleStyle>
    <p:bodyStyle>
      <a:lvl1pPr marL="231748" indent="-231748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Arial"/>
        <a:buChar char="•"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1pPr>
      <a:lvl2pPr marL="457146" indent="-228573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Lucida Grande"/>
        <a:buChar char="-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2pPr>
      <a:lvl3pPr marL="687308" indent="-226987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85000"/>
        <a:buFont typeface="Wingdings" charset="2"/>
        <a:buChar char="§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3pPr>
      <a:lvl4pPr marL="912706" indent="-225399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Lucida Grande"/>
        <a:buChar char="-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4pPr>
      <a:lvl5pPr marL="1144454" indent="-230161" algn="l" defTabSz="914293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Font typeface="Arial"/>
        <a:buChar char="•"/>
        <a:tabLst/>
        <a:defRPr sz="2000" b="0" kern="1200">
          <a:solidFill>
            <a:schemeClr val="tx1"/>
          </a:solidFill>
          <a:latin typeface="Calibri"/>
          <a:ea typeface="+mn-ea"/>
          <a:cs typeface="Calibri"/>
        </a:defRPr>
      </a:lvl5pPr>
      <a:lvl6pPr marL="1147627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1374614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1601601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28586" indent="0" algn="l" defTabSz="914293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Clr>
          <a:schemeClr val="tx1"/>
        </a:buClr>
        <a:buFont typeface="Arial"/>
        <a:buNone/>
        <a:tabLst/>
        <a:defRPr sz="1600" b="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0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8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33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79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26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72" algn="l" defTabSz="91429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ay-travels.web.app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9313817" y="154870"/>
            <a:ext cx="2175642" cy="217564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42860" y="553896"/>
            <a:ext cx="1517556" cy="11936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28799" y="2591774"/>
            <a:ext cx="289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rgbClr val="FE4500"/>
                </a:solidFill>
              </a:rPr>
              <a:t>Group Members: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799" y="3220669"/>
            <a:ext cx="74719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5F5F5"/>
                </a:solidFill>
              </a:rPr>
              <a:t>M. Ammad Hassan	</a:t>
            </a:r>
            <a:r>
              <a:rPr lang="en-US" sz="2000" dirty="0" smtClean="0">
                <a:solidFill>
                  <a:srgbClr val="F5F5F5"/>
                </a:solidFill>
              </a:rPr>
              <a:t>(m.ammadhassan@yahoo.com)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5F5F5"/>
                </a:solidFill>
              </a:rPr>
              <a:t>Huraira Malik		</a:t>
            </a:r>
            <a:r>
              <a:rPr lang="en-US" sz="2000" dirty="0" smtClean="0">
                <a:solidFill>
                  <a:srgbClr val="F5F5F5"/>
                </a:solidFill>
              </a:rPr>
              <a:t>(hurairamalik2200@gmail.com)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rgbClr val="F5F5F5"/>
                </a:solidFill>
              </a:rPr>
              <a:t>Yasir Ali			</a:t>
            </a:r>
            <a:r>
              <a:rPr lang="en-US" sz="2000" dirty="0" smtClean="0">
                <a:solidFill>
                  <a:srgbClr val="F5F5F5"/>
                </a:solidFill>
              </a:rPr>
              <a:t>(ali.yasir343@gmail.com)</a:t>
            </a:r>
            <a:endParaRPr lang="en-US" sz="2000" dirty="0">
              <a:solidFill>
                <a:srgbClr val="F5F5F5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454982"/>
            <a:ext cx="3733800" cy="14001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828799" y="5495247"/>
            <a:ext cx="289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rgbClr val="FE4500"/>
                </a:solidFill>
              </a:rPr>
              <a:t>Presented To: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595256" y="5526025"/>
            <a:ext cx="44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5F5F5"/>
                </a:solidFill>
              </a:rPr>
              <a:t>Mamoon Raza</a:t>
            </a:r>
            <a:endParaRPr lang="en-US" sz="2400" dirty="0">
              <a:solidFill>
                <a:srgbClr val="F5F5F5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804851" y="4789061"/>
            <a:ext cx="2895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rgbClr val="FE4500"/>
                </a:solidFill>
              </a:rPr>
              <a:t>Instructor: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595256" y="4819839"/>
            <a:ext cx="44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5F5F5"/>
                </a:solidFill>
              </a:rPr>
              <a:t>Muneer Khan</a:t>
            </a:r>
            <a:endParaRPr lang="en-US" sz="2400" dirty="0">
              <a:solidFill>
                <a:srgbClr val="F5F5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036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818A94B0-CB80-43B4-9CC0-2EE62BE127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262" y="4191000"/>
            <a:ext cx="10972800" cy="731520"/>
          </a:xfrm>
        </p:spPr>
        <p:txBody>
          <a:bodyPr/>
          <a:lstStyle/>
          <a:p>
            <a:r>
              <a:rPr lang="en-US" sz="6000" spc="600" dirty="0" smtClean="0"/>
              <a:t>Bus Travelling Website</a:t>
            </a:r>
            <a:endParaRPr lang="en-US" sz="6000" spc="6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1800" y="1371600"/>
            <a:ext cx="6171724" cy="231439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971758" y="5288577"/>
            <a:ext cx="3171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FE4500"/>
                </a:solidFill>
                <a:hlinkClick r:id="rId3"/>
              </a:rPr>
              <a:t>hay-</a:t>
            </a:r>
            <a:r>
              <a:rPr lang="en-US" sz="2800" b="1" dirty="0" err="1" smtClean="0">
                <a:solidFill>
                  <a:srgbClr val="FE4500"/>
                </a:solidFill>
                <a:hlinkClick r:id="rId3"/>
              </a:rPr>
              <a:t>travels.web.app</a:t>
            </a:r>
            <a:endParaRPr lang="en-US" sz="2800" b="1" dirty="0">
              <a:solidFill>
                <a:srgbClr val="FE45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124200" y="5257800"/>
            <a:ext cx="304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>
                <a:solidFill>
                  <a:srgbClr val="FE4500"/>
                </a:solidFill>
              </a:rPr>
              <a:t>Visit to our website:</a:t>
            </a:r>
            <a:endParaRPr lang="en-US" sz="3200" b="1" dirty="0">
              <a:solidFill>
                <a:srgbClr val="FE45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587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341695" y="2743200"/>
            <a:ext cx="947870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 smtClean="0">
                <a:solidFill>
                  <a:srgbClr val="F5F5F5"/>
                </a:solidFill>
              </a:rPr>
              <a:t>To serve the Pakistani passengers with international standard buses on minimum fares.</a:t>
            </a:r>
          </a:p>
          <a:p>
            <a:pPr marL="342900" indent="-342900">
              <a:lnSpc>
                <a:spcPct val="25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 smtClean="0">
                <a:solidFill>
                  <a:srgbClr val="F5F5F5"/>
                </a:solidFill>
              </a:rPr>
              <a:t>To facilitate the passengers with online booking of bus </a:t>
            </a:r>
            <a:r>
              <a:rPr lang="en-US" sz="2200" dirty="0" smtClean="0">
                <a:solidFill>
                  <a:srgbClr val="F5F5F5"/>
                </a:solidFill>
              </a:rPr>
              <a:t>ticket.</a:t>
            </a:r>
            <a:endParaRPr lang="en-US" sz="2200" dirty="0" smtClean="0">
              <a:solidFill>
                <a:srgbClr val="F5F5F5"/>
              </a:solidFill>
            </a:endParaRPr>
          </a:p>
          <a:p>
            <a:pPr marL="342900" indent="-342900">
              <a:lnSpc>
                <a:spcPct val="25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 smtClean="0">
                <a:solidFill>
                  <a:srgbClr val="F5F5F5"/>
                </a:solidFill>
              </a:rPr>
              <a:t>To allow passengers to pay their ticket price online with flexible ways.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43200" y="1703493"/>
            <a:ext cx="6928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Why We </a:t>
            </a:r>
            <a:r>
              <a:rPr lang="en-US" sz="3600" b="1" dirty="0">
                <a:solidFill>
                  <a:srgbClr val="FE4500"/>
                </a:solidFill>
              </a:rPr>
              <a:t>C</a:t>
            </a:r>
            <a:r>
              <a:rPr lang="en-US" sz="3600" b="1" dirty="0" smtClean="0">
                <a:solidFill>
                  <a:srgbClr val="FE4500"/>
                </a:solidFill>
              </a:rPr>
              <a:t>hoose </a:t>
            </a:r>
            <a:r>
              <a:rPr lang="en-US" sz="3600" b="1" dirty="0">
                <a:solidFill>
                  <a:srgbClr val="FE4500"/>
                </a:solidFill>
              </a:rPr>
              <a:t>T</a:t>
            </a:r>
            <a:r>
              <a:rPr lang="en-US" sz="3600" b="1" dirty="0" smtClean="0">
                <a:solidFill>
                  <a:srgbClr val="FE4500"/>
                </a:solidFill>
              </a:rPr>
              <a:t>his </a:t>
            </a:r>
            <a:r>
              <a:rPr lang="en-US" sz="3600" b="1" dirty="0">
                <a:solidFill>
                  <a:srgbClr val="FE4500"/>
                </a:solidFill>
              </a:rPr>
              <a:t>P</a:t>
            </a:r>
            <a:r>
              <a:rPr lang="en-US" sz="3600" b="1" dirty="0" smtClean="0">
                <a:solidFill>
                  <a:srgbClr val="FE4500"/>
                </a:solidFill>
              </a:rPr>
              <a:t>roject?</a:t>
            </a:r>
            <a:endParaRPr lang="en-US" sz="3600" b="1" dirty="0">
              <a:solidFill>
                <a:srgbClr val="FE45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1464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85592" y="2209800"/>
            <a:ext cx="847760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F5F5F5"/>
                </a:solidFill>
              </a:rPr>
              <a:t>H.A.Y. Travels is a bus company which gives facility with instant </a:t>
            </a:r>
            <a:r>
              <a:rPr lang="en-US" sz="2200" dirty="0" smtClean="0">
                <a:solidFill>
                  <a:srgbClr val="F5F5F5"/>
                </a:solidFill>
              </a:rPr>
              <a:t>booking </a:t>
            </a:r>
            <a:r>
              <a:rPr lang="en-US" sz="2200" dirty="0">
                <a:solidFill>
                  <a:srgbClr val="F5F5F5"/>
                </a:solidFill>
              </a:rPr>
              <a:t>and comprehensive choices</a:t>
            </a:r>
            <a:r>
              <a:rPr lang="en-US" sz="2200" dirty="0" smtClean="0">
                <a:solidFill>
                  <a:srgbClr val="F5F5F5"/>
                </a:solidFill>
              </a:rPr>
              <a:t>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F5F5F5"/>
                </a:solidFill>
              </a:rPr>
              <a:t>H.A.Y. Travels provides highest standard of service</a:t>
            </a:r>
            <a:r>
              <a:rPr lang="en-US" sz="2200" dirty="0" smtClean="0">
                <a:solidFill>
                  <a:srgbClr val="F5F5F5"/>
                </a:solidFill>
              </a:rPr>
              <a:t>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F5F5F5"/>
                </a:solidFill>
              </a:rPr>
              <a:t>H.A.Y. Travels has dedicated customer support operating 24/7</a:t>
            </a:r>
            <a:r>
              <a:rPr lang="en-US" sz="2200" dirty="0" smtClean="0">
                <a:solidFill>
                  <a:srgbClr val="F5F5F5"/>
                </a:solidFill>
              </a:rPr>
              <a:t>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ü"/>
            </a:pPr>
            <a:r>
              <a:rPr lang="en-US" sz="2200" dirty="0">
                <a:solidFill>
                  <a:srgbClr val="F5F5F5"/>
                </a:solidFill>
              </a:rPr>
              <a:t>H.A.Y. Travels is there for you, whenever and wherever</a:t>
            </a:r>
            <a:r>
              <a:rPr lang="en-US" sz="2200" dirty="0" smtClean="0">
                <a:solidFill>
                  <a:srgbClr val="F5F5F5"/>
                </a:solidFill>
              </a:rPr>
              <a:t>.</a:t>
            </a:r>
            <a:endParaRPr lang="en-US" sz="2200" dirty="0">
              <a:solidFill>
                <a:srgbClr val="F5F5F5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62192" y="1423479"/>
            <a:ext cx="33244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Who We Are?</a:t>
            </a:r>
            <a:endParaRPr lang="en-US" sz="3600" b="1" dirty="0">
              <a:solidFill>
                <a:srgbClr val="FE45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597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77178" y="2366740"/>
            <a:ext cx="89844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rgbClr val="FE4500"/>
              </a:buClr>
              <a:buSzPct val="100000"/>
            </a:pPr>
            <a:r>
              <a:rPr lang="en-US" sz="2800" dirty="0">
                <a:solidFill>
                  <a:srgbClr val="F5F5F5"/>
                </a:solidFill>
              </a:rPr>
              <a:t>Make your travelling experience joyful and comfortable.</a:t>
            </a:r>
            <a:endParaRPr lang="en-US" sz="2800" dirty="0" smtClean="0">
              <a:solidFill>
                <a:srgbClr val="F5F5F5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19600" y="1631833"/>
            <a:ext cx="3499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- Our Mission -</a:t>
            </a:r>
            <a:endParaRPr lang="en-US" sz="3600" b="1" dirty="0">
              <a:solidFill>
                <a:srgbClr val="FE450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178" y="3505200"/>
            <a:ext cx="4355818" cy="290673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1085" y="3505200"/>
            <a:ext cx="4360106" cy="2906737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18585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370109" y="1456136"/>
            <a:ext cx="14218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Tools</a:t>
            </a:r>
            <a:endParaRPr lang="en-US" sz="3600" b="1" dirty="0">
              <a:solidFill>
                <a:srgbClr val="FE4500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997" b="21196"/>
          <a:stretch/>
        </p:blipFill>
        <p:spPr>
          <a:xfrm>
            <a:off x="2150956" y="2438400"/>
            <a:ext cx="3219153" cy="16999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98" b="27597"/>
          <a:stretch/>
        </p:blipFill>
        <p:spPr>
          <a:xfrm>
            <a:off x="6090498" y="2438400"/>
            <a:ext cx="3962400" cy="15851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2048" y="4492904"/>
            <a:ext cx="2019300" cy="20193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0014" y="4572036"/>
            <a:ext cx="1861035" cy="1861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921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91048" y="1449601"/>
            <a:ext cx="2630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Languages</a:t>
            </a:r>
            <a:endParaRPr lang="en-US" sz="3600" b="1" dirty="0">
              <a:solidFill>
                <a:srgbClr val="FE4500"/>
              </a:solidFill>
            </a:endParaRPr>
          </a:p>
        </p:txBody>
      </p:sp>
      <p:pic>
        <p:nvPicPr>
          <p:cNvPr id="2050" name="Picture 2" descr="Download HTML5 Logo PNG, Free Transparent HTML5 images - Free Transparent  PNG Logos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/>
          <a:stretch/>
        </p:blipFill>
        <p:spPr bwMode="auto">
          <a:xfrm>
            <a:off x="2234594" y="3399707"/>
            <a:ext cx="7543800" cy="2424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90800" y="2590800"/>
            <a:ext cx="14992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5F5F5"/>
                </a:solidFill>
              </a:rPr>
              <a:t>HTML</a:t>
            </a:r>
            <a:endParaRPr lang="en-US" sz="3600" b="1" dirty="0">
              <a:solidFill>
                <a:srgbClr val="F5F5F5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434994" y="2590800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5F5F5"/>
                </a:solidFill>
              </a:rPr>
              <a:t>CSS</a:t>
            </a:r>
            <a:endParaRPr lang="en-US" sz="3600" b="1" dirty="0">
              <a:solidFill>
                <a:srgbClr val="F5F5F5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2000" y="2590800"/>
            <a:ext cx="76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5F5F5"/>
                </a:solidFill>
              </a:rPr>
              <a:t>JS</a:t>
            </a:r>
            <a:endParaRPr lang="en-US" sz="3600" b="1" dirty="0">
              <a:solidFill>
                <a:srgbClr val="F5F5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6015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371687"/>
            <a:ext cx="2844800" cy="10668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xmlns="" id="{4B3CBBE5-8148-4104-A7C3-34565A2106FA}"/>
              </a:ext>
            </a:extLst>
          </p:cNvPr>
          <p:cNvSpPr/>
          <p:nvPr/>
        </p:nvSpPr>
        <p:spPr bwMode="auto">
          <a:xfrm>
            <a:off x="10326188" y="211183"/>
            <a:ext cx="1575532" cy="1492310"/>
          </a:xfrm>
          <a:prstGeom prst="ellipse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xmlns="" id="{A2FC0B21-DB1C-4F32-A80C-1AF21A5F8F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3845" y="462689"/>
            <a:ext cx="1221477" cy="96079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91049" y="1438487"/>
            <a:ext cx="2630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FE4500"/>
                </a:solidFill>
              </a:rPr>
              <a:t>Challenges</a:t>
            </a:r>
            <a:endParaRPr lang="en-US" sz="3600" b="1" dirty="0">
              <a:solidFill>
                <a:srgbClr val="FE45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73304" y="2590800"/>
            <a:ext cx="666638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2200" dirty="0" smtClean="0">
                <a:solidFill>
                  <a:srgbClr val="F5F5F5"/>
                </a:solidFill>
              </a:rPr>
              <a:t>Choosing a template for travelling website.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2200" dirty="0" smtClean="0">
                <a:solidFill>
                  <a:srgbClr val="F5F5F5"/>
                </a:solidFill>
              </a:rPr>
              <a:t>Sharing the code instantly with group members.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2200" dirty="0" smtClean="0">
                <a:solidFill>
                  <a:srgbClr val="F5F5F5"/>
                </a:solidFill>
              </a:rPr>
              <a:t>Integrating different sections of website.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2200" dirty="0" smtClean="0">
                <a:solidFill>
                  <a:srgbClr val="F5F5F5"/>
                </a:solidFill>
              </a:rPr>
              <a:t>Adding dropdown functionality using JavaScript.</a:t>
            </a:r>
          </a:p>
          <a:p>
            <a:pPr marL="342900" indent="-342900">
              <a:lnSpc>
                <a:spcPct val="200000"/>
              </a:lnSpc>
              <a:buClr>
                <a:srgbClr val="FE4500"/>
              </a:buClr>
              <a:buSzPct val="100000"/>
              <a:buFont typeface="Wingdings" panose="05000000000000000000" pitchFamily="2" charset="2"/>
              <a:buChar char="q"/>
            </a:pPr>
            <a:r>
              <a:rPr lang="en-US" sz="2200" dirty="0" smtClean="0">
                <a:solidFill>
                  <a:srgbClr val="F5F5F5"/>
                </a:solidFill>
              </a:rPr>
              <a:t>Making this website responsive.</a:t>
            </a:r>
          </a:p>
        </p:txBody>
      </p:sp>
    </p:spTree>
    <p:extLst>
      <p:ext uri="{BB962C8B-B14F-4D97-AF65-F5344CB8AC3E}">
        <p14:creationId xmlns:p14="http://schemas.microsoft.com/office/powerpoint/2010/main" val="368280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52400"/>
            <a:ext cx="4761905" cy="47619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14152" y="4914305"/>
            <a:ext cx="929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5F5F5"/>
                </a:solidFill>
              </a:rPr>
              <a:t>I would like to  </a:t>
            </a:r>
            <a:r>
              <a:rPr lang="en-US" sz="3600" dirty="0" smtClean="0">
                <a:solidFill>
                  <a:srgbClr val="FE4500"/>
                </a:solidFill>
              </a:rPr>
              <a:t>ANSWER  </a:t>
            </a:r>
            <a:r>
              <a:rPr lang="en-US" sz="3600" dirty="0" smtClean="0">
                <a:solidFill>
                  <a:srgbClr val="F5F5F5"/>
                </a:solidFill>
              </a:rPr>
              <a:t>your  </a:t>
            </a:r>
            <a:r>
              <a:rPr lang="en-US" sz="3600" dirty="0" smtClean="0">
                <a:solidFill>
                  <a:srgbClr val="FE4500"/>
                </a:solidFill>
              </a:rPr>
              <a:t>QUESTIONS</a:t>
            </a:r>
            <a:endParaRPr lang="en-US" sz="3600" dirty="0">
              <a:solidFill>
                <a:srgbClr val="F5F5F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333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cklaration v2">
  <a:themeElements>
    <a:clrScheme name="Custom 2">
      <a:dk1>
        <a:srgbClr val="211D57"/>
      </a:dk1>
      <a:lt1>
        <a:srgbClr val="F72585"/>
      </a:lt1>
      <a:dk2>
        <a:srgbClr val="3A0CA3"/>
      </a:dk2>
      <a:lt2>
        <a:srgbClr val="4CC9F0"/>
      </a:lt2>
      <a:accent1>
        <a:srgbClr val="B5179E"/>
      </a:accent1>
      <a:accent2>
        <a:srgbClr val="4F8AFF"/>
      </a:accent2>
      <a:accent3>
        <a:srgbClr val="50E1FE"/>
      </a:accent3>
      <a:accent4>
        <a:srgbClr val="8068E6"/>
      </a:accent4>
      <a:accent5>
        <a:srgbClr val="50E1FE"/>
      </a:accent5>
      <a:accent6>
        <a:srgbClr val="50E1FE"/>
      </a:accent6>
      <a:hlink>
        <a:srgbClr val="50E1FE"/>
      </a:hlink>
      <a:folHlink>
        <a:srgbClr val="50E1FE"/>
      </a:folHlink>
    </a:clrScheme>
    <a:fontScheme name="Custom 5">
      <a:majorFont>
        <a:latin typeface="Poppins"/>
        <a:ea typeface=""/>
        <a:cs typeface=""/>
      </a:majorFont>
      <a:minorFont>
        <a:latin typeface="Poppins Light"/>
        <a:ea typeface=""/>
        <a:cs typeface=""/>
      </a:minorFont>
    </a:fontScheme>
    <a:fmtScheme name="BAC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50000"/>
                <a:satMod val="125000"/>
              </a:schemeClr>
            </a:gs>
            <a:gs pos="50000">
              <a:schemeClr val="phClr">
                <a:tint val="100000"/>
                <a:shade val="75000"/>
                <a:satMod val="125000"/>
              </a:schemeClr>
            </a:gs>
            <a:gs pos="100000">
              <a:schemeClr val="phClr">
                <a:tint val="100000"/>
                <a:shade val="98000"/>
                <a:satMod val="11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30000"/>
              </a:schemeClr>
            </a:gs>
            <a:gs pos="40000">
              <a:schemeClr val="phClr">
                <a:shade val="75000"/>
                <a:satMod val="140000"/>
              </a:schemeClr>
            </a:gs>
            <a:gs pos="100000">
              <a:schemeClr val="phClr">
                <a:shade val="100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38100" dir="2700000" algn="ctr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contourW="12700">
            <a:bevelT w="0" h="0"/>
            <a:contourClr>
              <a:srgbClr val="FFFFFF"/>
            </a:contourClr>
          </a:sp3d>
        </a:effectStyle>
        <a:effectStyle>
          <a:effectLst>
            <a:outerShdw blurRad="50800" dist="12700" dir="2700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3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Blank" id="{063A51BC-24C0-4F41-934B-C6516AEF888D}" vid="{0DDA2E5E-A9C9-475A-B3E4-D048955D6376}"/>
    </a:ext>
  </a:extLst>
</a:theme>
</file>

<file path=ppt/theme/theme2.xml><?xml version="1.0" encoding="utf-8"?>
<a:theme xmlns:a="http://schemas.openxmlformats.org/drawingml/2006/main" name="1_Liquidity management">
  <a:themeElements>
    <a:clrScheme name="Personnalisé 5">
      <a:dk1>
        <a:sysClr val="windowText" lastClr="000000"/>
      </a:dk1>
      <a:lt1>
        <a:sysClr val="window" lastClr="FFFFFF"/>
      </a:lt1>
      <a:dk2>
        <a:srgbClr val="798F94"/>
      </a:dk2>
      <a:lt2>
        <a:srgbClr val="E7E6E6"/>
      </a:lt2>
      <a:accent1>
        <a:srgbClr val="F4041E"/>
      </a:accent1>
      <a:accent2>
        <a:srgbClr val="E55F50"/>
      </a:accent2>
      <a:accent3>
        <a:srgbClr val="610F15"/>
      </a:accent3>
      <a:accent4>
        <a:srgbClr val="C0126D"/>
      </a:accent4>
      <a:accent5>
        <a:srgbClr val="6B759F"/>
      </a:accent5>
      <a:accent6>
        <a:srgbClr val="4D385E"/>
      </a:accent6>
      <a:hlink>
        <a:srgbClr val="E50A30"/>
      </a:hlink>
      <a:folHlink>
        <a:srgbClr val="FA97A8"/>
      </a:folHlink>
    </a:clrScheme>
    <a:fontScheme name="Personnalisé 1">
      <a:majorFont>
        <a:latin typeface="Montserrat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DT-SOCGEN-PPT_DOSSIER_AWARDS-COMPRESSEE.pptx" id="{86E9AA83-9658-4D0C-9EEC-2084A318D09F}" vid="{9C1D92B7-37DD-4C7B-A519-8FFB9A2432DD}"/>
    </a:ext>
  </a:extLst>
</a:theme>
</file>

<file path=ppt/theme/theme3.xml><?xml version="1.0" encoding="utf-8"?>
<a:theme xmlns:a="http://schemas.openxmlformats.org/drawingml/2006/main" name="Liquidity management">
  <a:themeElements>
    <a:clrScheme name="Personnalisé 5">
      <a:dk1>
        <a:sysClr val="windowText" lastClr="000000"/>
      </a:dk1>
      <a:lt1>
        <a:sysClr val="window" lastClr="FFFFFF"/>
      </a:lt1>
      <a:dk2>
        <a:srgbClr val="798F94"/>
      </a:dk2>
      <a:lt2>
        <a:srgbClr val="E7E6E6"/>
      </a:lt2>
      <a:accent1>
        <a:srgbClr val="F4041E"/>
      </a:accent1>
      <a:accent2>
        <a:srgbClr val="E55F50"/>
      </a:accent2>
      <a:accent3>
        <a:srgbClr val="610F15"/>
      </a:accent3>
      <a:accent4>
        <a:srgbClr val="C0126D"/>
      </a:accent4>
      <a:accent5>
        <a:srgbClr val="6B759F"/>
      </a:accent5>
      <a:accent6>
        <a:srgbClr val="4D385E"/>
      </a:accent6>
      <a:hlink>
        <a:srgbClr val="E50A30"/>
      </a:hlink>
      <a:folHlink>
        <a:srgbClr val="FA97A8"/>
      </a:folHlink>
    </a:clrScheme>
    <a:fontScheme name="Personnalisé 1">
      <a:majorFont>
        <a:latin typeface="Montserrat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571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DT-SOCGEN-PPT_DOSSIER_AWARDS-COMPRESSEE.pptx" id="{86E9AA83-9658-4D0C-9EEC-2084A318D09F}" vid="{9C1D92B7-37DD-4C7B-A519-8FFB9A2432DD}"/>
    </a:ext>
  </a:extLst>
</a:theme>
</file>

<file path=ppt/theme/theme4.xml><?xml version="1.0" encoding="utf-8"?>
<a:theme xmlns:a="http://schemas.openxmlformats.org/drawingml/2006/main" name="BAC - Tools and Automation">
  <a:themeElements>
    <a:clrScheme name="Custom 2">
      <a:dk1>
        <a:srgbClr val="211D57"/>
      </a:dk1>
      <a:lt1>
        <a:srgbClr val="F72585"/>
      </a:lt1>
      <a:dk2>
        <a:srgbClr val="3A0CA3"/>
      </a:dk2>
      <a:lt2>
        <a:srgbClr val="4CC9F0"/>
      </a:lt2>
      <a:accent1>
        <a:srgbClr val="B5179E"/>
      </a:accent1>
      <a:accent2>
        <a:srgbClr val="4F8AFF"/>
      </a:accent2>
      <a:accent3>
        <a:srgbClr val="50E1FE"/>
      </a:accent3>
      <a:accent4>
        <a:srgbClr val="8068E6"/>
      </a:accent4>
      <a:accent5>
        <a:srgbClr val="50E1FE"/>
      </a:accent5>
      <a:accent6>
        <a:srgbClr val="50E1FE"/>
      </a:accent6>
      <a:hlink>
        <a:srgbClr val="50E1FE"/>
      </a:hlink>
      <a:folHlink>
        <a:srgbClr val="50E1FE"/>
      </a:folHlink>
    </a:clrScheme>
    <a:fontScheme name="Custom 6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BAC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50000"/>
                <a:satMod val="125000"/>
              </a:schemeClr>
            </a:gs>
            <a:gs pos="50000">
              <a:schemeClr val="phClr">
                <a:tint val="100000"/>
                <a:shade val="75000"/>
                <a:satMod val="125000"/>
              </a:schemeClr>
            </a:gs>
            <a:gs pos="100000">
              <a:schemeClr val="phClr">
                <a:tint val="100000"/>
                <a:shade val="98000"/>
                <a:satMod val="11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0000"/>
                <a:satMod val="130000"/>
              </a:schemeClr>
            </a:gs>
            <a:gs pos="40000">
              <a:schemeClr val="phClr">
                <a:shade val="75000"/>
                <a:satMod val="140000"/>
              </a:schemeClr>
            </a:gs>
            <a:gs pos="100000">
              <a:schemeClr val="phClr">
                <a:shade val="100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38100" dir="2700000" algn="ctr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contourW="12700">
            <a:bevelT w="0" h="0"/>
            <a:contourClr>
              <a:srgbClr val="FFFFFF"/>
            </a:contourClr>
          </a:sp3d>
        </a:effectStyle>
        <a:effectStyle>
          <a:effectLst>
            <a:outerShdw blurRad="50800" dist="12700" dir="2700000" algn="ctr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3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Blank" id="{063A51BC-24C0-4F41-934B-C6516AEF888D}" vid="{0DDA2E5E-A9C9-475A-B3E4-D048955D6376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d4d1ab20-4514-4e43-8fd4-6310f50d5e4c">
      <UserInfo>
        <DisplayName>Humna Umer</DisplayName>
        <AccountId>17</AccountId>
        <AccountType/>
      </UserInfo>
      <UserInfo>
        <DisplayName>Komal Aziz</DisplayName>
        <AccountId>20</AccountId>
        <AccountType/>
      </UserInfo>
      <UserInfo>
        <DisplayName>Munaiba Jabeen</DisplayName>
        <AccountId>22</AccountId>
        <AccountType/>
      </UserInfo>
      <UserInfo>
        <DisplayName>Alina Zahra</DisplayName>
        <AccountId>29</AccountId>
        <AccountType/>
      </UserInfo>
      <UserInfo>
        <DisplayName>Zeeshan Riaz</DisplayName>
        <AccountId>30</AccountId>
        <AccountType/>
      </UserInfo>
      <UserInfo>
        <DisplayName>Jahanzaib Khan</DisplayName>
        <AccountId>34</AccountId>
        <AccountType/>
      </UserInfo>
      <UserInfo>
        <DisplayName>Fahad</DisplayName>
        <AccountId>36</AccountId>
        <AccountType/>
      </UserInfo>
    </SharedWithUser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93490A7CE620044A4F6DEE32324F0F6" ma:contentTypeVersion="4" ma:contentTypeDescription="Create a new document." ma:contentTypeScope="" ma:versionID="fd85c55b7fdb16cebc72c1d4dd731881">
  <xsd:schema xmlns:xsd="http://www.w3.org/2001/XMLSchema" xmlns:xs="http://www.w3.org/2001/XMLSchema" xmlns:p="http://schemas.microsoft.com/office/2006/metadata/properties" xmlns:ns2="cf921dc3-e078-4a34-ba92-bc48c831f5ab" xmlns:ns3="d4d1ab20-4514-4e43-8fd4-6310f50d5e4c" targetNamespace="http://schemas.microsoft.com/office/2006/metadata/properties" ma:root="true" ma:fieldsID="e9d14d3756f2ccd4993a07f5d5677010" ns2:_="" ns3:_="">
    <xsd:import namespace="cf921dc3-e078-4a34-ba92-bc48c831f5ab"/>
    <xsd:import namespace="d4d1ab20-4514-4e43-8fd4-6310f50d5e4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921dc3-e078-4a34-ba92-bc48c831f5a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d1ab20-4514-4e43-8fd4-6310f50d5e4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3BA11D7-18A0-4787-9BF8-07476CD9EA1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AB74CED-E596-496E-8C81-DCB82239B223}">
  <ds:schemaRefs>
    <ds:schemaRef ds:uri="http://schemas.openxmlformats.org/package/2006/metadata/core-properties"/>
    <ds:schemaRef ds:uri="http://schemas.microsoft.com/office/infopath/2007/PartnerControls"/>
    <ds:schemaRef ds:uri="http://purl.org/dc/terms/"/>
    <ds:schemaRef ds:uri="http://schemas.microsoft.com/office/2006/documentManagement/types"/>
    <ds:schemaRef ds:uri="cf921dc3-e078-4a34-ba92-bc48c831f5ab"/>
    <ds:schemaRef ds:uri="http://www.w3.org/XML/1998/namespace"/>
    <ds:schemaRef ds:uri="http://purl.org/dc/elements/1.1/"/>
    <ds:schemaRef ds:uri="d4d1ab20-4514-4e43-8fd4-6310f50d5e4c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AA0A646-6EA3-4284-A138-4B8C0D7A4CF8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cf921dc3-e078-4a34-ba92-bc48c831f5ab"/>
    <ds:schemaRef ds:uri="d4d1ab20-4514-4e43-8fd4-6310f50d5e4c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7249</TotalTime>
  <Words>177</Words>
  <Application>Microsoft Office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28" baseType="lpstr">
      <vt:lpstr>Arial</vt:lpstr>
      <vt:lpstr>Avenir Next LT Pro</vt:lpstr>
      <vt:lpstr>BentonSans Thin</vt:lpstr>
      <vt:lpstr>Calibri</vt:lpstr>
      <vt:lpstr>Lucida Grande</vt:lpstr>
      <vt:lpstr>Montserrat</vt:lpstr>
      <vt:lpstr>Open Sans Light</vt:lpstr>
      <vt:lpstr>Poppins Light</vt:lpstr>
      <vt:lpstr>Roboto</vt:lpstr>
      <vt:lpstr>Segoe UI</vt:lpstr>
      <vt:lpstr>Segoe UI Light</vt:lpstr>
      <vt:lpstr>Selawik Light</vt:lpstr>
      <vt:lpstr>Source Sans Pro</vt:lpstr>
      <vt:lpstr>Times New Roman</vt:lpstr>
      <vt:lpstr>Wingdings</vt:lpstr>
      <vt:lpstr>Decklaration v2</vt:lpstr>
      <vt:lpstr>1_Liquidity management</vt:lpstr>
      <vt:lpstr>Liquidity management</vt:lpstr>
      <vt:lpstr>BAC - Tools and Automation</vt:lpstr>
      <vt:lpstr>PowerPoint Presentation</vt:lpstr>
      <vt:lpstr>Bus Travelling Website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Bank of America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Khawaja, Salah</dc:creator>
  <cp:lastModifiedBy>Muhammad Ammad Hassan</cp:lastModifiedBy>
  <cp:revision>83</cp:revision>
  <cp:lastPrinted>2017-09-30T01:22:53Z</cp:lastPrinted>
  <dcterms:created xsi:type="dcterms:W3CDTF">2017-08-30T13:51:35Z</dcterms:created>
  <dcterms:modified xsi:type="dcterms:W3CDTF">2022-01-09T17:36:30Z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NewReviewCycle">
    <vt:lpwstr/>
  </property>
  <property fmtid="{D5CDD505-2E9C-101B-9397-08002B2CF9AE}" pid="3" name="ContentTypeId">
    <vt:lpwstr>0x010100893490A7CE620044A4F6DEE32324F0F6</vt:lpwstr>
  </property>
  <property fmtid="{D5CDD505-2E9C-101B-9397-08002B2CF9AE}" pid="4" name="_AdHocReviewCycleID">
    <vt:i4>1867374044</vt:i4>
  </property>
  <property fmtid="{D5CDD505-2E9C-101B-9397-08002B2CF9AE}" pid="5" name="_EmailSubject">
    <vt:lpwstr>10/25 Deck: Updated v10</vt:lpwstr>
  </property>
  <property fmtid="{D5CDD505-2E9C-101B-9397-08002B2CF9AE}" pid="6" name="_AuthorEmail">
    <vt:lpwstr>michael.c.chamas@bankofamerica.com</vt:lpwstr>
  </property>
  <property fmtid="{D5CDD505-2E9C-101B-9397-08002B2CF9AE}" pid="7" name="_AuthorEmailDisplayName">
    <vt:lpwstr>Chamas, Michael</vt:lpwstr>
  </property>
  <property fmtid="{D5CDD505-2E9C-101B-9397-08002B2CF9AE}" pid="8" name="_PreviousAdHocReviewCycleID">
    <vt:i4>-1183559826</vt:i4>
  </property>
</Properties>
</file>